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91" r:id="rId5"/>
    <p:sldId id="285" r:id="rId6"/>
    <p:sldId id="292" r:id="rId7"/>
    <p:sldId id="278" r:id="rId8"/>
    <p:sldId id="293" r:id="rId9"/>
    <p:sldId id="29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6">
          <p15:clr>
            <a:srgbClr val="A4A3A4"/>
          </p15:clr>
        </p15:guide>
        <p15:guide id="2" pos="3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ABA"/>
    <a:srgbClr val="295387"/>
    <a:srgbClr val="ED3B59"/>
    <a:srgbClr val="4472C4"/>
    <a:srgbClr val="C81332"/>
    <a:srgbClr val="EB2D4D"/>
    <a:srgbClr val="EA2243"/>
    <a:srgbClr val="7FA7D7"/>
    <a:srgbClr val="6092CE"/>
    <a:srgbClr val="437E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84" y="-72"/>
      </p:cViewPr>
      <p:guideLst>
        <p:guide orient="horz" pos="2196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DD23-F0CB-4301-A249-FF8114390B9A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CA51-A646-49AB-A1F0-DE6EA9937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CA51-A646-49AB-A1F0-DE6EA9937C6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CA51-A646-49AB-A1F0-DE6EA9937C6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CA51-A646-49AB-A1F0-DE6EA9937C6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110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CA51-A646-49AB-A1F0-DE6EA9937C6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350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CA51-A646-49AB-A1F0-DE6EA9937C6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098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CA51-A646-49AB-A1F0-DE6EA9937C6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31EC-4813-4AED-A1B3-05D45092932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E5AA-6A8E-4E2D-BE2C-26D5ABD78A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mta.nankai.edu.cn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 flipH="1">
            <a:off x="868680" y="262255"/>
            <a:ext cx="3827780" cy="643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09334" y="1123834"/>
            <a:ext cx="4917014" cy="4808641"/>
            <a:chOff x="861172" y="1283764"/>
            <a:chExt cx="4391552" cy="4294762"/>
          </a:xfrm>
        </p:grpSpPr>
        <p:sp>
          <p:nvSpPr>
            <p:cNvPr id="10" name="íslíḋè"/>
            <p:cNvSpPr/>
            <p:nvPr/>
          </p:nvSpPr>
          <p:spPr>
            <a:xfrm rot="1909561">
              <a:off x="2902704" y="1936493"/>
              <a:ext cx="2078113" cy="2078113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 w="38100" cap="flat" cmpd="sng" algn="ctr">
              <a:solidFill>
                <a:srgbClr val="F5F5F5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ïŝḻíḍe"/>
            <p:cNvSpPr/>
            <p:nvPr/>
          </p:nvSpPr>
          <p:spPr>
            <a:xfrm rot="1984115">
              <a:off x="861172" y="3012474"/>
              <a:ext cx="1789791" cy="1757272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 w="38100" cap="flat" cmpd="sng" algn="ctr">
              <a:solidFill>
                <a:srgbClr val="F7F7F7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888085">
              <a:off x="1614708" y="1734505"/>
              <a:ext cx="1321232" cy="1321232"/>
            </a:xfrm>
            <a:prstGeom prst="rect">
              <a:avLst/>
            </a:prstGeom>
            <a:solidFill>
              <a:srgbClr val="C81332"/>
            </a:solidFill>
            <a:ln w="38100"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8451" y="2070468"/>
              <a:ext cx="1688478" cy="52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228080">
              <a:off x="2479825" y="1283764"/>
              <a:ext cx="1022326" cy="583816"/>
              <a:chOff x="1907553" y="2015699"/>
              <a:chExt cx="1105777" cy="631472"/>
            </a:xfrm>
          </p:grpSpPr>
          <p:sp>
            <p:nvSpPr>
              <p:cNvPr id="15" name="矩形 14"/>
              <p:cNvSpPr/>
              <p:nvPr/>
            </p:nvSpPr>
            <p:spPr>
              <a:xfrm rot="1761533">
                <a:off x="1911230" y="2015699"/>
                <a:ext cx="631472" cy="631472"/>
              </a:xfrm>
              <a:prstGeom prst="rect">
                <a:avLst/>
              </a:prstGeom>
              <a:solidFill>
                <a:srgbClr val="C71434">
                  <a:alpha val="82000"/>
                </a:srgbClr>
              </a:solidFill>
              <a:ln w="38100">
                <a:solidFill>
                  <a:srgbClr val="F1F1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07553" y="2180681"/>
                <a:ext cx="1105777" cy="32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2020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430459" y="3847506"/>
              <a:ext cx="822265" cy="738313"/>
              <a:chOff x="3177292" y="3918697"/>
              <a:chExt cx="822265" cy="738313"/>
            </a:xfrm>
          </p:grpSpPr>
          <p:sp>
            <p:nvSpPr>
              <p:cNvPr id="19" name="矩形 18"/>
              <p:cNvSpPr/>
              <p:nvPr/>
            </p:nvSpPr>
            <p:spPr>
              <a:xfrm rot="1938135">
                <a:off x="3201321" y="3918697"/>
                <a:ext cx="738313" cy="738313"/>
              </a:xfrm>
              <a:prstGeom prst="rect">
                <a:avLst/>
              </a:prstGeom>
              <a:solidFill>
                <a:srgbClr val="295387"/>
              </a:solidFill>
              <a:ln w="38100">
                <a:solidFill>
                  <a:srgbClr val="FBF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77292" y="4061715"/>
                <a:ext cx="822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001513" y="4941678"/>
              <a:ext cx="709262" cy="636848"/>
              <a:chOff x="3173504" y="3918697"/>
              <a:chExt cx="822265" cy="738313"/>
            </a:xfrm>
          </p:grpSpPr>
          <p:sp>
            <p:nvSpPr>
              <p:cNvPr id="23" name="矩形 22"/>
              <p:cNvSpPr/>
              <p:nvPr/>
            </p:nvSpPr>
            <p:spPr>
              <a:xfrm rot="1938135">
                <a:off x="3201321" y="3918697"/>
                <a:ext cx="738313" cy="738313"/>
              </a:xfrm>
              <a:prstGeom prst="rect">
                <a:avLst/>
              </a:prstGeom>
              <a:solidFill>
                <a:srgbClr val="295387"/>
              </a:solidFill>
              <a:ln w="38100">
                <a:solidFill>
                  <a:srgbClr val="FBF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173504" y="4084687"/>
                <a:ext cx="822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</a:t>
                </a: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5927463" y="1565006"/>
            <a:ext cx="5604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南开大学旅游管理硕士专业学位（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MTA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2020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年招生政策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349856" y="3746285"/>
            <a:ext cx="4533118" cy="0"/>
          </a:xfrm>
          <a:prstGeom prst="line">
            <a:avLst/>
          </a:prstGeom>
          <a:ln w="19050">
            <a:solidFill>
              <a:srgbClr val="295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240015" y="3880758"/>
            <a:ext cx="60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南开大学旅游与服务学院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MTA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教育中心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2019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日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 rot="1948084">
            <a:off x="2509038" y="4023729"/>
            <a:ext cx="1479321" cy="1479321"/>
          </a:xfrm>
          <a:prstGeom prst="rect">
            <a:avLst/>
          </a:prstGeom>
          <a:solidFill>
            <a:srgbClr val="C81332">
              <a:alpha val="84000"/>
            </a:srgbClr>
          </a:solidFill>
          <a:ln w="381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直角三角形 46"/>
          <p:cNvSpPr/>
          <p:nvPr/>
        </p:nvSpPr>
        <p:spPr>
          <a:xfrm rot="1680000">
            <a:off x="3064510" y="148780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直角三角形 47"/>
          <p:cNvSpPr/>
          <p:nvPr/>
        </p:nvSpPr>
        <p:spPr>
          <a:xfrm rot="19320000">
            <a:off x="1778000" y="528320"/>
            <a:ext cx="536575" cy="64579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680000">
            <a:off x="952500" y="32194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680000">
            <a:off x="4244340" y="486981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直角三角形 51"/>
          <p:cNvSpPr/>
          <p:nvPr/>
        </p:nvSpPr>
        <p:spPr>
          <a:xfrm rot="9180000">
            <a:off x="4861560" y="555053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C:\Users\lenovo\Desktop\南开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700">
            <a:off x="1426830" y="1624539"/>
            <a:ext cx="1569667" cy="1487914"/>
          </a:xfrm>
          <a:prstGeom prst="rect">
            <a:avLst/>
          </a:prstGeom>
          <a:noFill/>
        </p:spPr>
      </p:pic>
      <p:pic>
        <p:nvPicPr>
          <p:cNvPr id="28" name="Picture 2" descr="C:\Users\lenovo\Desktop\2019MTA招生说明会\MTA笔记本设计\南开大学MTA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267">
            <a:off x="2509529" y="4015221"/>
            <a:ext cx="1480496" cy="1480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43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2700000">
            <a:off x="1030542" y="2464631"/>
            <a:ext cx="1915439" cy="2011815"/>
            <a:chOff x="0" y="986971"/>
            <a:chExt cx="4615543" cy="4847774"/>
          </a:xfrm>
        </p:grpSpPr>
        <p:sp>
          <p:nvSpPr>
            <p:cNvPr id="39" name="矩形 38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95387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95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 rot="2700000">
            <a:off x="3690881" y="4825597"/>
            <a:ext cx="512965" cy="527923"/>
            <a:chOff x="-94851" y="986971"/>
            <a:chExt cx="4710394" cy="4847774"/>
          </a:xfrm>
        </p:grpSpPr>
        <p:sp>
          <p:nvSpPr>
            <p:cNvPr id="42" name="矩形 41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95387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1597392">
              <a:off x="-94851" y="1314216"/>
              <a:ext cx="4180112" cy="4180116"/>
            </a:xfrm>
            <a:prstGeom prst="rect">
              <a:avLst/>
            </a:prstGeom>
            <a:solidFill>
              <a:srgbClr val="295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4" name="矩形 43"/>
          <p:cNvSpPr/>
          <p:nvPr/>
        </p:nvSpPr>
        <p:spPr>
          <a:xfrm rot="2700000">
            <a:off x="1916940" y="2278223"/>
            <a:ext cx="2428736" cy="2442158"/>
          </a:xfrm>
          <a:prstGeom prst="rect">
            <a:avLst/>
          </a:prstGeom>
          <a:solidFill>
            <a:srgbClr val="29538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 rot="2700000">
            <a:off x="3634597" y="2015698"/>
            <a:ext cx="994985" cy="1045048"/>
            <a:chOff x="0" y="986971"/>
            <a:chExt cx="4615543" cy="4847774"/>
          </a:xfrm>
        </p:grpSpPr>
        <p:sp>
          <p:nvSpPr>
            <p:cNvPr id="46" name="矩形 45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D5493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C81332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803368" y="2651663"/>
            <a:ext cx="923330" cy="19967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b="1" spc="600" dirty="0" smtClean="0">
                <a:solidFill>
                  <a:srgbClr val="2953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4800" b="1" spc="600" dirty="0">
              <a:solidFill>
                <a:srgbClr val="2953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19208" y="1817106"/>
            <a:ext cx="524428" cy="524428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76772" y="1832718"/>
            <a:ext cx="826692" cy="51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023114" y="1697753"/>
            <a:ext cx="0" cy="712072"/>
          </a:xfrm>
          <a:prstGeom prst="line">
            <a:avLst/>
          </a:prstGeom>
          <a:ln w="28575">
            <a:solidFill>
              <a:srgbClr val="C81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167721" y="1734264"/>
            <a:ext cx="2782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ubai Light" panose="020B0303030403030204" pitchFamily="34" charset="-78"/>
              </a:rPr>
              <a:t>MTA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ubai Light" panose="020B0303030403030204" pitchFamily="34" charset="-78"/>
              </a:rPr>
              <a:t>项目设置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ubai Light" panose="020B0303030403030204" pitchFamily="34" charset="-7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67721" y="386944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报考流程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99958" y="492918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录取情况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78479" y="275055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报考条件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8031926" y="2730420"/>
            <a:ext cx="0" cy="712072"/>
          </a:xfrm>
          <a:prstGeom prst="line">
            <a:avLst/>
          </a:prstGeom>
          <a:ln w="28575">
            <a:solidFill>
              <a:srgbClr val="C81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039984" y="3834818"/>
            <a:ext cx="0" cy="712072"/>
          </a:xfrm>
          <a:prstGeom prst="line">
            <a:avLst/>
          </a:prstGeom>
          <a:ln w="28575">
            <a:solidFill>
              <a:srgbClr val="C81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048042" y="4885667"/>
            <a:ext cx="0" cy="712072"/>
          </a:xfrm>
          <a:prstGeom prst="line">
            <a:avLst/>
          </a:prstGeom>
          <a:ln w="28575">
            <a:solidFill>
              <a:srgbClr val="C81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7219208" y="2854091"/>
            <a:ext cx="524428" cy="524428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076772" y="2869703"/>
            <a:ext cx="826692" cy="51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Arial" panose="020B060402020202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227992" y="3976351"/>
            <a:ext cx="524428" cy="524428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7085556" y="3991963"/>
            <a:ext cx="826692" cy="51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Arial" panose="020B060402020202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252423" y="5011489"/>
            <a:ext cx="524428" cy="524428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109987" y="5027101"/>
            <a:ext cx="826692" cy="510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Arial" panose="020B0604020202020204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直角三角形 7"/>
          <p:cNvSpPr/>
          <p:nvPr/>
        </p:nvSpPr>
        <p:spPr>
          <a:xfrm rot="1680000">
            <a:off x="2120900" y="1547495"/>
            <a:ext cx="488950" cy="48450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8340000">
            <a:off x="1431290" y="946150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8480000">
            <a:off x="770255" y="383540"/>
            <a:ext cx="234950" cy="298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0" grpId="0"/>
      <p:bldP spid="26" grpId="0"/>
      <p:bldP spid="27" grpId="0"/>
      <p:bldP spid="25" grpId="0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出自【趣你的PPT】(微信:qunideppt)：最优质的PPT资源库"/>
          <p:cNvSpPr/>
          <p:nvPr/>
        </p:nvSpPr>
        <p:spPr>
          <a:xfrm>
            <a:off x="2062480" y="3733073"/>
            <a:ext cx="2438747" cy="2397590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4864616" y="3733073"/>
            <a:ext cx="2438747" cy="2397590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6276065" y="1335483"/>
            <a:ext cx="2438747" cy="2397590"/>
          </a:xfrm>
          <a:prstGeom prst="rect">
            <a:avLst/>
          </a:prstGeom>
          <a:solidFill>
            <a:srgbClr val="C813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7721707" y="3733073"/>
            <a:ext cx="2451626" cy="2397590"/>
          </a:xfrm>
          <a:prstGeom prst="rect">
            <a:avLst/>
          </a:prstGeom>
          <a:solidFill>
            <a:srgbClr val="2953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3419671" y="1335483"/>
            <a:ext cx="2438747" cy="2397590"/>
          </a:xfrm>
          <a:prstGeom prst="rect">
            <a:avLst/>
          </a:prstGeom>
          <a:solidFill>
            <a:srgbClr val="C813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3632720" y="149660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全日制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6502887" y="15285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非全日制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199926" y="46088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</a:p>
        </p:txBody>
      </p:sp>
      <p:sp>
        <p:nvSpPr>
          <p:cNvPr id="37" name="Text Placeholder 32"/>
          <p:cNvSpPr txBox="1"/>
          <p:nvPr/>
        </p:nvSpPr>
        <p:spPr>
          <a:xfrm>
            <a:off x="2188160" y="3828649"/>
            <a:ext cx="1879600" cy="21441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1400" noProof="1" smtClean="0">
                <a:solidFill>
                  <a:schemeClr val="bg1"/>
                </a:solidFill>
              </a:rPr>
              <a:t>定向培养</a:t>
            </a:r>
            <a:r>
              <a:rPr lang="en-US" altLang="zh-CN" sz="1400" noProof="1" smtClean="0">
                <a:solidFill>
                  <a:schemeClr val="bg1"/>
                </a:solidFill>
              </a:rPr>
              <a:t>/</a:t>
            </a:r>
            <a:r>
              <a:rPr lang="zh-CN" altLang="en-US" sz="1400" noProof="1" smtClean="0">
                <a:solidFill>
                  <a:schemeClr val="bg1"/>
                </a:solidFill>
              </a:rPr>
              <a:t>非定向培养</a:t>
            </a:r>
            <a:endParaRPr lang="en-US" altLang="zh-CN" sz="1400" noProof="1" smtClean="0">
              <a:solidFill>
                <a:schemeClr val="bg1"/>
              </a:solidFill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1400" noProof="1" smtClean="0">
                <a:solidFill>
                  <a:schemeClr val="bg1"/>
                </a:solidFill>
              </a:rPr>
              <a:t>      </a:t>
            </a:r>
            <a:r>
              <a:rPr lang="zh-CN" altLang="en-US" sz="1400" noProof="1" smtClean="0">
                <a:solidFill>
                  <a:schemeClr val="bg1"/>
                </a:solidFill>
              </a:rPr>
              <a:t>定向培养毕业后派遣证只能定向发给工作单位。</a:t>
            </a:r>
            <a:endParaRPr lang="en-US" altLang="zh-CN" sz="1400" noProof="1" smtClean="0">
              <a:solidFill>
                <a:schemeClr val="bg1"/>
              </a:solidFill>
            </a:endParaRPr>
          </a:p>
          <a:p>
            <a:pPr marL="342900" indent="-342900" fontAlgn="auto">
              <a:lnSpc>
                <a:spcPct val="150000"/>
              </a:lnSpc>
            </a:pPr>
            <a:endParaRPr lang="en-US" altLang="zh-CN" sz="1400" noProof="1">
              <a:solidFill>
                <a:schemeClr val="bg1"/>
              </a:solidFill>
            </a:endParaRPr>
          </a:p>
        </p:txBody>
      </p:sp>
      <p:sp>
        <p:nvSpPr>
          <p:cNvPr id="38" name="Text Placeholder 32"/>
          <p:cNvSpPr txBox="1"/>
          <p:nvPr/>
        </p:nvSpPr>
        <p:spPr>
          <a:xfrm>
            <a:off x="3691525" y="2033196"/>
            <a:ext cx="1879600" cy="1475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just">
              <a:buFont typeface="Wingdings" pitchFamily="2" charset="2"/>
              <a:buChar char="u"/>
            </a:pPr>
            <a:r>
              <a: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7</a:t>
            </a: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万元学费，可分三次缴纳</a:t>
            </a:r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档案户口可转进南开大学</a:t>
            </a:r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工作日上课</a:t>
            </a:r>
            <a:endParaRPr lang="en-US" altLang="zh-CN" sz="1400" noProof="1">
              <a:solidFill>
                <a:schemeClr val="bg1"/>
              </a:solidFill>
            </a:endParaRPr>
          </a:p>
        </p:txBody>
      </p:sp>
      <p:sp>
        <p:nvSpPr>
          <p:cNvPr id="39" name="Text Placeholder 32"/>
          <p:cNvSpPr txBox="1"/>
          <p:nvPr/>
        </p:nvSpPr>
        <p:spPr>
          <a:xfrm>
            <a:off x="5023175" y="3877994"/>
            <a:ext cx="1879600" cy="17184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sz="1400" noProof="1" smtClean="0">
                <a:solidFill>
                  <a:schemeClr val="bg1"/>
                </a:solidFill>
              </a:rPr>
              <a:t>2. </a:t>
            </a:r>
            <a:r>
              <a:rPr lang="en-US" altLang="zh-CN" sz="1400" noProof="1" smtClean="0">
                <a:solidFill>
                  <a:schemeClr val="bg1"/>
                </a:solidFill>
              </a:rPr>
              <a:t> </a:t>
            </a:r>
            <a:r>
              <a:rPr lang="zh-CN" altLang="en-US" sz="1400" noProof="1" smtClean="0">
                <a:solidFill>
                  <a:schemeClr val="bg1"/>
                </a:solidFill>
              </a:rPr>
              <a:t>毕业</a:t>
            </a:r>
            <a:r>
              <a:rPr lang="zh-CN" altLang="en-US" sz="1400" noProof="1" smtClean="0">
                <a:solidFill>
                  <a:schemeClr val="bg1"/>
                </a:solidFill>
              </a:rPr>
              <a:t>时均可以发放报到证、派遣证等</a:t>
            </a:r>
            <a:endParaRPr lang="en-US" altLang="zh-CN" sz="1400" noProof="1" smtClean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noProof="1" smtClean="0">
                <a:solidFill>
                  <a:schemeClr val="bg1"/>
                </a:solidFill>
              </a:rPr>
              <a:t>    </a:t>
            </a:r>
            <a:r>
              <a:rPr lang="zh-CN" altLang="en-US" sz="1400" noProof="1" smtClean="0">
                <a:solidFill>
                  <a:schemeClr val="bg1"/>
                </a:solidFill>
              </a:rPr>
              <a:t>报到证、派遣证与档案户口是否转入南开大学无关。</a:t>
            </a:r>
            <a:endParaRPr lang="en-US" altLang="zh-CN" sz="1400" noProof="1">
              <a:solidFill>
                <a:schemeClr val="bg1"/>
              </a:solidFill>
            </a:endParaRPr>
          </a:p>
        </p:txBody>
      </p:sp>
      <p:sp>
        <p:nvSpPr>
          <p:cNvPr id="40" name="Text Placeholder 32"/>
          <p:cNvSpPr txBox="1"/>
          <p:nvPr/>
        </p:nvSpPr>
        <p:spPr>
          <a:xfrm>
            <a:off x="6528246" y="2072273"/>
            <a:ext cx="1879600" cy="1475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just">
              <a:buFont typeface="Wingdings" pitchFamily="2" charset="2"/>
              <a:buChar char="u"/>
            </a:pPr>
            <a:r>
              <a: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9.3</a:t>
            </a: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万元学费，可分三次缴纳</a:t>
            </a:r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档案户口不转入南开大学</a:t>
            </a:r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周末上课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41" name="Text Placeholder 32"/>
          <p:cNvSpPr txBox="1"/>
          <p:nvPr/>
        </p:nvSpPr>
        <p:spPr>
          <a:xfrm>
            <a:off x="7847922" y="3876752"/>
            <a:ext cx="1879600" cy="9694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sz="1400" noProof="1" smtClean="0">
                <a:solidFill>
                  <a:schemeClr val="bg1"/>
                </a:solidFill>
              </a:rPr>
              <a:t>3. </a:t>
            </a:r>
            <a:r>
              <a:rPr lang="zh-CN" altLang="en-US" sz="1400" noProof="1" smtClean="0">
                <a:solidFill>
                  <a:schemeClr val="bg1"/>
                </a:solidFill>
              </a:rPr>
              <a:t>全日制与非全日制的课程设置、培养方案均相同。</a:t>
            </a:r>
            <a:endParaRPr lang="en-US" altLang="zh-CN" sz="1400" noProof="1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0865" y="441960"/>
            <a:ext cx="132715" cy="10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388725" y="5372735"/>
            <a:ext cx="132715" cy="10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弧形 32"/>
          <p:cNvSpPr/>
          <p:nvPr/>
        </p:nvSpPr>
        <p:spPr>
          <a:xfrm>
            <a:off x="8020050" y="2625725"/>
            <a:ext cx="1368425" cy="2175510"/>
          </a:xfrm>
          <a:prstGeom prst="arc">
            <a:avLst/>
          </a:prstGeom>
          <a:ln w="825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41"/>
          <p:cNvSpPr/>
          <p:nvPr/>
        </p:nvSpPr>
        <p:spPr>
          <a:xfrm rot="13800000">
            <a:off x="3129880" y="1935210"/>
            <a:ext cx="1368425" cy="2175510"/>
          </a:xfrm>
          <a:prstGeom prst="arc">
            <a:avLst/>
          </a:prstGeom>
          <a:ln w="825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" descr="C:\Users\lenovo\Desktop\百年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5450" cy="1028275"/>
          </a:xfrm>
          <a:prstGeom prst="rect">
            <a:avLst/>
          </a:prstGeom>
          <a:noFill/>
        </p:spPr>
      </p:pic>
      <p:sp>
        <p:nvSpPr>
          <p:cNvPr id="21" name="文本框 19"/>
          <p:cNvSpPr txBox="1"/>
          <p:nvPr/>
        </p:nvSpPr>
        <p:spPr>
          <a:xfrm>
            <a:off x="4703759" y="292739"/>
            <a:ext cx="2782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ubai Light" panose="020B0303030403030204" pitchFamily="34" charset="-78"/>
              </a:rPr>
              <a:t>MTA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ubai Light" panose="020B0303030403030204" pitchFamily="34" charset="-78"/>
              </a:rPr>
              <a:t>项目设置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ubai Light" panose="020B030303040303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506931" y="2216245"/>
            <a:ext cx="3153036" cy="3153036"/>
          </a:xfrm>
          <a:prstGeom prst="ellipse">
            <a:avLst/>
          </a:prstGeom>
          <a:solidFill>
            <a:srgbClr val="841A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1"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19483" y="2216245"/>
            <a:ext cx="3153036" cy="3153036"/>
          </a:xfrm>
          <a:prstGeom prst="ellipse">
            <a:avLst/>
          </a:prstGeom>
          <a:solidFill>
            <a:srgbClr val="01629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1"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532035" y="2216245"/>
            <a:ext cx="3153036" cy="3153036"/>
          </a:xfrm>
          <a:prstGeom prst="ellipse">
            <a:avLst/>
          </a:prstGeom>
          <a:solidFill>
            <a:srgbClr val="841A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1"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Shape 2836"/>
          <p:cNvSpPr/>
          <p:nvPr/>
        </p:nvSpPr>
        <p:spPr>
          <a:xfrm>
            <a:off x="8782818" y="2670194"/>
            <a:ext cx="651471" cy="473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705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Shape 2841"/>
          <p:cNvSpPr/>
          <p:nvPr/>
        </p:nvSpPr>
        <p:spPr>
          <a:xfrm>
            <a:off x="2757714" y="2670194"/>
            <a:ext cx="651471" cy="533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705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Shape 2847"/>
          <p:cNvSpPr/>
          <p:nvPr/>
        </p:nvSpPr>
        <p:spPr>
          <a:xfrm>
            <a:off x="5770266" y="2622151"/>
            <a:ext cx="651471" cy="651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705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41256" y="3598863"/>
            <a:ext cx="2084387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高职高专</a:t>
            </a:r>
            <a:endParaRPr lang="en-US" altLang="zh-CN" sz="1600" b="1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2158" y="3920752"/>
            <a:ext cx="2187687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毕业后有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年以上工作经验，即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9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月之前毕业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53808" y="3598863"/>
            <a:ext cx="2084387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本科毕业</a:t>
            </a:r>
            <a:endParaRPr lang="zh-CN" altLang="en-US" sz="16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14710" y="3920752"/>
            <a:ext cx="2187687" cy="516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毕业后有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年或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年以上工作经验，即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9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月之前毕业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6360" y="3598863"/>
            <a:ext cx="2084387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研博毕业</a:t>
            </a:r>
            <a:endParaRPr lang="zh-CN" altLang="en-US" sz="16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075" y="1247775"/>
            <a:ext cx="92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专业不限</a:t>
            </a:r>
            <a:r>
              <a:rPr lang="zh-CN" altLang="en-US" dirty="0" smtClean="0"/>
              <a:t>，有志于从事旅游业及其相关产业的经营与管理人士，符合以下条件与之一的公民均可报名。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058933" y="4006477"/>
            <a:ext cx="2187687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毕业后有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5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年以上工作经验，即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9</a:t>
            </a:r>
            <a:r>
              <a:rPr lang="zh-CN" altLang="en-US" sz="12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月之前毕业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25" name="Picture 2" descr="C:\Users\lenovo\Desktop\百年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5450" cy="1028275"/>
          </a:xfrm>
          <a:prstGeom prst="rect">
            <a:avLst/>
          </a:prstGeom>
          <a:noFill/>
        </p:spPr>
      </p:pic>
      <p:sp>
        <p:nvSpPr>
          <p:cNvPr id="23" name="文本框 24"/>
          <p:cNvSpPr txBox="1"/>
          <p:nvPr/>
        </p:nvSpPr>
        <p:spPr>
          <a:xfrm>
            <a:off x="5209370" y="48069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报考条件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909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" grpId="0" animBg="1"/>
      <p:bldP spid="3" grpId="0" animBg="1"/>
      <p:bldP spid="4" grpId="0" animBg="1"/>
      <p:bldP spid="12" grpId="0"/>
      <p:bldP spid="14" grpId="0"/>
      <p:bldP spid="15" grpId="0"/>
      <p:bldP spid="17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9"/>
          <p:cNvCxnSpPr>
            <a:stCxn id="125" idx="6"/>
          </p:cNvCxnSpPr>
          <p:nvPr/>
        </p:nvCxnSpPr>
        <p:spPr>
          <a:xfrm flipV="1">
            <a:off x="628203" y="3202789"/>
            <a:ext cx="665018" cy="6574"/>
          </a:xfrm>
          <a:prstGeom prst="line">
            <a:avLst/>
          </a:prstGeom>
          <a:ln w="38100">
            <a:solidFill>
              <a:srgbClr val="295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0"/>
          <p:cNvSpPr/>
          <p:nvPr/>
        </p:nvSpPr>
        <p:spPr>
          <a:xfrm flipV="1">
            <a:off x="533312" y="3161918"/>
            <a:ext cx="94891" cy="94891"/>
          </a:xfrm>
          <a:prstGeom prst="ellipse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20" name="Arc 5"/>
          <p:cNvSpPr/>
          <p:nvPr/>
        </p:nvSpPr>
        <p:spPr>
          <a:xfrm rot="16200000">
            <a:off x="1260729" y="2745588"/>
            <a:ext cx="914400" cy="914400"/>
          </a:xfrm>
          <a:prstGeom prst="arc">
            <a:avLst/>
          </a:prstGeom>
          <a:ln w="38100">
            <a:solidFill>
              <a:srgbClr val="295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122" name="Straight Connector 7"/>
          <p:cNvCxnSpPr/>
          <p:nvPr/>
        </p:nvCxnSpPr>
        <p:spPr>
          <a:xfrm rot="5400000">
            <a:off x="1151193" y="2202520"/>
            <a:ext cx="1116222" cy="0"/>
          </a:xfrm>
          <a:prstGeom prst="line">
            <a:avLst/>
          </a:prstGeom>
          <a:ln w="38100">
            <a:solidFill>
              <a:srgbClr val="295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8"/>
          <p:cNvSpPr/>
          <p:nvPr/>
        </p:nvSpPr>
        <p:spPr>
          <a:xfrm rot="5400000" flipV="1">
            <a:off x="1661858" y="1558145"/>
            <a:ext cx="94891" cy="94891"/>
          </a:xfrm>
          <a:prstGeom prst="ellipse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116" name="Straight Connector 12"/>
          <p:cNvCxnSpPr/>
          <p:nvPr/>
        </p:nvCxnSpPr>
        <p:spPr>
          <a:xfrm>
            <a:off x="2301920" y="3202788"/>
            <a:ext cx="1116222" cy="0"/>
          </a:xfrm>
          <a:prstGeom prst="line">
            <a:avLst/>
          </a:prstGeom>
          <a:ln w="38100">
            <a:solidFill>
              <a:srgbClr val="316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rc 13"/>
          <p:cNvSpPr/>
          <p:nvPr/>
        </p:nvSpPr>
        <p:spPr>
          <a:xfrm rot="16200000">
            <a:off x="3400890" y="2745588"/>
            <a:ext cx="914400" cy="914400"/>
          </a:xfrm>
          <a:prstGeom prst="arc">
            <a:avLst/>
          </a:prstGeom>
          <a:ln w="38100">
            <a:solidFill>
              <a:srgbClr val="316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18" name="Oval 14"/>
          <p:cNvSpPr/>
          <p:nvPr/>
        </p:nvSpPr>
        <p:spPr>
          <a:xfrm rot="5400000" flipV="1">
            <a:off x="3823764" y="2687765"/>
            <a:ext cx="94891" cy="94891"/>
          </a:xfrm>
          <a:prstGeom prst="ellipse">
            <a:avLst/>
          </a:prstGeom>
          <a:solidFill>
            <a:srgbClr val="31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113" name="Straight Connector 16"/>
          <p:cNvCxnSpPr/>
          <p:nvPr/>
        </p:nvCxnSpPr>
        <p:spPr>
          <a:xfrm>
            <a:off x="6634456" y="3202788"/>
            <a:ext cx="1116222" cy="0"/>
          </a:xfrm>
          <a:prstGeom prst="line">
            <a:avLst/>
          </a:prstGeom>
          <a:ln w="38100">
            <a:solidFill>
              <a:srgbClr val="60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7"/>
          <p:cNvSpPr/>
          <p:nvPr/>
        </p:nvSpPr>
        <p:spPr>
          <a:xfrm rot="16200000">
            <a:off x="7742853" y="2755015"/>
            <a:ext cx="914400" cy="914400"/>
          </a:xfrm>
          <a:prstGeom prst="arc">
            <a:avLst/>
          </a:prstGeom>
          <a:ln w="38100">
            <a:solidFill>
              <a:srgbClr val="60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15" name="Oval 18"/>
          <p:cNvSpPr/>
          <p:nvPr/>
        </p:nvSpPr>
        <p:spPr>
          <a:xfrm rot="5400000" flipV="1">
            <a:off x="8178704" y="2698091"/>
            <a:ext cx="94891" cy="94891"/>
          </a:xfrm>
          <a:prstGeom prst="ellipse">
            <a:avLst/>
          </a:prstGeom>
          <a:solidFill>
            <a:srgbClr val="609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108" name="Straight Connector 20"/>
          <p:cNvCxnSpPr/>
          <p:nvPr/>
        </p:nvCxnSpPr>
        <p:spPr>
          <a:xfrm>
            <a:off x="8805788" y="3202788"/>
            <a:ext cx="1116222" cy="0"/>
          </a:xfrm>
          <a:prstGeom prst="line">
            <a:avLst/>
          </a:prstGeom>
          <a:ln w="38100">
            <a:solidFill>
              <a:srgbClr val="7FA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c 21"/>
          <p:cNvSpPr/>
          <p:nvPr/>
        </p:nvSpPr>
        <p:spPr>
          <a:xfrm rot="16200000">
            <a:off x="9904758" y="2745588"/>
            <a:ext cx="914400" cy="914400"/>
          </a:xfrm>
          <a:prstGeom prst="arc">
            <a:avLst/>
          </a:prstGeom>
          <a:ln w="38100">
            <a:solidFill>
              <a:srgbClr val="7FA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111" name="Straight Connector 23"/>
          <p:cNvCxnSpPr/>
          <p:nvPr/>
        </p:nvCxnSpPr>
        <p:spPr>
          <a:xfrm rot="5400000">
            <a:off x="9795222" y="2202520"/>
            <a:ext cx="1116222" cy="0"/>
          </a:xfrm>
          <a:prstGeom prst="line">
            <a:avLst/>
          </a:prstGeom>
          <a:ln w="38100">
            <a:solidFill>
              <a:srgbClr val="7FA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24"/>
          <p:cNvSpPr/>
          <p:nvPr/>
        </p:nvSpPr>
        <p:spPr>
          <a:xfrm rot="5400000" flipV="1">
            <a:off x="10305887" y="1558145"/>
            <a:ext cx="94891" cy="94891"/>
          </a:xfrm>
          <a:prstGeom prst="ellipse">
            <a:avLst/>
          </a:prstGeom>
          <a:solidFill>
            <a:srgbClr val="7FA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104" name="Oval 26"/>
          <p:cNvSpPr/>
          <p:nvPr/>
        </p:nvSpPr>
        <p:spPr>
          <a:xfrm flipV="1">
            <a:off x="2215655" y="3155342"/>
            <a:ext cx="94891" cy="94891"/>
          </a:xfrm>
          <a:prstGeom prst="ellipse">
            <a:avLst/>
          </a:prstGeom>
          <a:solidFill>
            <a:srgbClr val="29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grpSp>
        <p:nvGrpSpPr>
          <p:cNvPr id="105" name="Group 27"/>
          <p:cNvGrpSpPr/>
          <p:nvPr/>
        </p:nvGrpSpPr>
        <p:grpSpPr>
          <a:xfrm>
            <a:off x="1338718" y="2802868"/>
            <a:ext cx="914400" cy="954109"/>
            <a:chOff x="1863657" y="3016139"/>
            <a:chExt cx="914400" cy="954109"/>
          </a:xfrm>
        </p:grpSpPr>
        <p:sp>
          <p:nvSpPr>
            <p:cNvPr id="106" name="Arc 28"/>
            <p:cNvSpPr/>
            <p:nvPr/>
          </p:nvSpPr>
          <p:spPr>
            <a:xfrm rot="5244458">
              <a:off x="1863657" y="3016139"/>
              <a:ext cx="914400" cy="914400"/>
            </a:xfrm>
            <a:prstGeom prst="arc">
              <a:avLst/>
            </a:prstGeom>
            <a:ln w="38100">
              <a:solidFill>
                <a:srgbClr val="2953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  <p:sp>
          <p:nvSpPr>
            <p:cNvPr id="107" name="Oval 29"/>
            <p:cNvSpPr/>
            <p:nvPr/>
          </p:nvSpPr>
          <p:spPr>
            <a:xfrm rot="16044458" flipV="1">
              <a:off x="2273144" y="3875357"/>
              <a:ext cx="94891" cy="94891"/>
            </a:xfrm>
            <a:prstGeom prst="ellipse">
              <a:avLst/>
            </a:prstGeom>
            <a:solidFill>
              <a:srgbClr val="295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cxnSp>
        <p:nvCxnSpPr>
          <p:cNvPr id="99" name="Straight Connector 31"/>
          <p:cNvCxnSpPr/>
          <p:nvPr/>
        </p:nvCxnSpPr>
        <p:spPr>
          <a:xfrm>
            <a:off x="4503722" y="3202788"/>
            <a:ext cx="1116222" cy="0"/>
          </a:xfrm>
          <a:prstGeom prst="line">
            <a:avLst/>
          </a:prstGeom>
          <a:ln w="38100">
            <a:solidFill>
              <a:srgbClr val="387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32"/>
          <p:cNvSpPr/>
          <p:nvPr/>
        </p:nvSpPr>
        <p:spPr>
          <a:xfrm rot="16200000">
            <a:off x="5602692" y="2745588"/>
            <a:ext cx="914400" cy="914400"/>
          </a:xfrm>
          <a:prstGeom prst="arc">
            <a:avLst/>
          </a:prstGeom>
          <a:ln w="38100">
            <a:solidFill>
              <a:srgbClr val="387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102" name="Straight Connector 34"/>
          <p:cNvCxnSpPr/>
          <p:nvPr/>
        </p:nvCxnSpPr>
        <p:spPr>
          <a:xfrm rot="5400000">
            <a:off x="5493156" y="2202520"/>
            <a:ext cx="1116222" cy="0"/>
          </a:xfrm>
          <a:prstGeom prst="line">
            <a:avLst/>
          </a:prstGeom>
          <a:ln w="38100">
            <a:solidFill>
              <a:srgbClr val="387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35"/>
          <p:cNvSpPr/>
          <p:nvPr/>
        </p:nvSpPr>
        <p:spPr>
          <a:xfrm rot="5400000" flipV="1">
            <a:off x="6011441" y="1558145"/>
            <a:ext cx="94891" cy="94891"/>
          </a:xfrm>
          <a:prstGeom prst="ellipse">
            <a:avLst/>
          </a:prstGeom>
          <a:solidFill>
            <a:srgbClr val="387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95" name="Oval 37"/>
          <p:cNvSpPr/>
          <p:nvPr/>
        </p:nvSpPr>
        <p:spPr>
          <a:xfrm flipV="1">
            <a:off x="4417457" y="3155342"/>
            <a:ext cx="94891" cy="94891"/>
          </a:xfrm>
          <a:prstGeom prst="ellipse">
            <a:avLst/>
          </a:prstGeom>
          <a:solidFill>
            <a:srgbClr val="31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96" name="Arc 38"/>
          <p:cNvSpPr/>
          <p:nvPr/>
        </p:nvSpPr>
        <p:spPr>
          <a:xfrm rot="5244458">
            <a:off x="3546136" y="2804590"/>
            <a:ext cx="914400" cy="914400"/>
          </a:xfrm>
          <a:prstGeom prst="arc">
            <a:avLst/>
          </a:prstGeom>
          <a:ln w="38100">
            <a:solidFill>
              <a:srgbClr val="316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97" name="Straight Connector 39"/>
          <p:cNvCxnSpPr/>
          <p:nvPr/>
        </p:nvCxnSpPr>
        <p:spPr>
          <a:xfrm flipV="1">
            <a:off x="4036638" y="3706975"/>
            <a:ext cx="1755" cy="1104717"/>
          </a:xfrm>
          <a:prstGeom prst="line">
            <a:avLst/>
          </a:prstGeom>
          <a:ln w="38100">
            <a:solidFill>
              <a:srgbClr val="316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40"/>
          <p:cNvSpPr/>
          <p:nvPr/>
        </p:nvSpPr>
        <p:spPr>
          <a:xfrm rot="16044458" flipV="1">
            <a:off x="3989192" y="4805163"/>
            <a:ext cx="94891" cy="94891"/>
          </a:xfrm>
          <a:prstGeom prst="ellipse">
            <a:avLst/>
          </a:prstGeom>
          <a:solidFill>
            <a:srgbClr val="31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91" name="Oval 42"/>
          <p:cNvSpPr/>
          <p:nvPr/>
        </p:nvSpPr>
        <p:spPr>
          <a:xfrm flipV="1">
            <a:off x="6557618" y="3155342"/>
            <a:ext cx="94891" cy="94891"/>
          </a:xfrm>
          <a:prstGeom prst="ellipse">
            <a:avLst/>
          </a:prstGeom>
          <a:solidFill>
            <a:srgbClr val="387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93" name="Arc 44"/>
          <p:cNvSpPr/>
          <p:nvPr/>
        </p:nvSpPr>
        <p:spPr>
          <a:xfrm rot="5244458">
            <a:off x="5683733" y="2790417"/>
            <a:ext cx="922511" cy="914400"/>
          </a:xfrm>
          <a:prstGeom prst="arc">
            <a:avLst/>
          </a:prstGeom>
          <a:ln w="38100">
            <a:solidFill>
              <a:srgbClr val="387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94" name="Oval 45"/>
          <p:cNvSpPr/>
          <p:nvPr/>
        </p:nvSpPr>
        <p:spPr>
          <a:xfrm rot="16044458" flipV="1">
            <a:off x="6087683" y="3668250"/>
            <a:ext cx="95733" cy="94891"/>
          </a:xfrm>
          <a:prstGeom prst="ellipse">
            <a:avLst/>
          </a:prstGeom>
          <a:solidFill>
            <a:srgbClr val="387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85" name="Oval 47"/>
          <p:cNvSpPr/>
          <p:nvPr/>
        </p:nvSpPr>
        <p:spPr>
          <a:xfrm flipV="1">
            <a:off x="8719523" y="3155342"/>
            <a:ext cx="94891" cy="94891"/>
          </a:xfrm>
          <a:prstGeom prst="ellipse">
            <a:avLst/>
          </a:prstGeom>
          <a:solidFill>
            <a:srgbClr val="609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87" name="Arc 49"/>
          <p:cNvSpPr/>
          <p:nvPr/>
        </p:nvSpPr>
        <p:spPr>
          <a:xfrm rot="5244458">
            <a:off x="7854772" y="2797400"/>
            <a:ext cx="918620" cy="914400"/>
          </a:xfrm>
          <a:prstGeom prst="arc">
            <a:avLst/>
          </a:prstGeom>
          <a:ln w="38100">
            <a:solidFill>
              <a:srgbClr val="60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grpSp>
        <p:nvGrpSpPr>
          <p:cNvPr id="88" name="Group 50"/>
          <p:cNvGrpSpPr/>
          <p:nvPr/>
        </p:nvGrpSpPr>
        <p:grpSpPr>
          <a:xfrm>
            <a:off x="8296830" y="3703569"/>
            <a:ext cx="94891" cy="1198585"/>
            <a:chOff x="2177199" y="4684144"/>
            <a:chExt cx="94891" cy="1193079"/>
          </a:xfrm>
        </p:grpSpPr>
        <p:cxnSp>
          <p:nvCxnSpPr>
            <p:cNvPr id="89" name="Straight Connector 51"/>
            <p:cNvCxnSpPr/>
            <p:nvPr/>
          </p:nvCxnSpPr>
          <p:spPr>
            <a:xfrm flipV="1">
              <a:off x="2224645" y="4684144"/>
              <a:ext cx="1755" cy="1104717"/>
            </a:xfrm>
            <a:prstGeom prst="line">
              <a:avLst/>
            </a:prstGeom>
            <a:ln w="38100">
              <a:solidFill>
                <a:srgbClr val="6092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52"/>
            <p:cNvSpPr/>
            <p:nvPr/>
          </p:nvSpPr>
          <p:spPr>
            <a:xfrm rot="16044458" flipV="1">
              <a:off x="2177199" y="5782332"/>
              <a:ext cx="94891" cy="94891"/>
            </a:xfrm>
            <a:prstGeom prst="ellipse">
              <a:avLst/>
            </a:prstGeom>
            <a:solidFill>
              <a:srgbClr val="609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grpSp>
        <p:nvGrpSpPr>
          <p:cNvPr id="80" name="Group 54"/>
          <p:cNvGrpSpPr/>
          <p:nvPr/>
        </p:nvGrpSpPr>
        <p:grpSpPr>
          <a:xfrm>
            <a:off x="10044527" y="2785860"/>
            <a:ext cx="914400" cy="975565"/>
            <a:chOff x="1863657" y="3006755"/>
            <a:chExt cx="914400" cy="971084"/>
          </a:xfrm>
        </p:grpSpPr>
        <p:sp>
          <p:nvSpPr>
            <p:cNvPr id="83" name="Arc 57"/>
            <p:cNvSpPr/>
            <p:nvPr/>
          </p:nvSpPr>
          <p:spPr>
            <a:xfrm rot="5244458">
              <a:off x="1863657" y="3006755"/>
              <a:ext cx="914400" cy="914400"/>
            </a:xfrm>
            <a:prstGeom prst="arc">
              <a:avLst/>
            </a:prstGeom>
            <a:ln w="38100">
              <a:solidFill>
                <a:srgbClr val="7FA7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  <p:sp>
          <p:nvSpPr>
            <p:cNvPr id="84" name="Oval 58"/>
            <p:cNvSpPr/>
            <p:nvPr/>
          </p:nvSpPr>
          <p:spPr>
            <a:xfrm rot="16044458" flipV="1">
              <a:off x="2266619" y="3882948"/>
              <a:ext cx="94891" cy="94891"/>
            </a:xfrm>
            <a:prstGeom prst="ellipse">
              <a:avLst/>
            </a:prstGeom>
            <a:solidFill>
              <a:srgbClr val="7FA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81" name="Oval 55"/>
          <p:cNvSpPr/>
          <p:nvPr/>
        </p:nvSpPr>
        <p:spPr>
          <a:xfrm flipV="1">
            <a:off x="11525803" y="3161963"/>
            <a:ext cx="94891" cy="94891"/>
          </a:xfrm>
          <a:prstGeom prst="ellipse">
            <a:avLst/>
          </a:prstGeom>
          <a:solidFill>
            <a:srgbClr val="7FA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cxnSp>
        <p:nvCxnSpPr>
          <p:cNvPr id="82" name="Straight Connector 56"/>
          <p:cNvCxnSpPr/>
          <p:nvPr/>
        </p:nvCxnSpPr>
        <p:spPr>
          <a:xfrm flipV="1">
            <a:off x="10939355" y="3209363"/>
            <a:ext cx="665018" cy="6574"/>
          </a:xfrm>
          <a:prstGeom prst="line">
            <a:avLst/>
          </a:prstGeom>
          <a:ln w="38100">
            <a:solidFill>
              <a:srgbClr val="7FA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60"/>
          <p:cNvSpPr/>
          <p:nvPr/>
        </p:nvSpPr>
        <p:spPr>
          <a:xfrm>
            <a:off x="1380242" y="2846894"/>
            <a:ext cx="750498" cy="750498"/>
          </a:xfrm>
          <a:prstGeom prst="ellipse">
            <a:avLst/>
          </a:prstGeom>
          <a:solidFill>
            <a:srgbClr val="C81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grpSp>
        <p:nvGrpSpPr>
          <p:cNvPr id="77" name="Group 61"/>
          <p:cNvGrpSpPr/>
          <p:nvPr/>
        </p:nvGrpSpPr>
        <p:grpSpPr>
          <a:xfrm>
            <a:off x="1567426" y="3049914"/>
            <a:ext cx="375760" cy="305748"/>
            <a:chOff x="10074275" y="4479132"/>
            <a:chExt cx="464344" cy="377825"/>
          </a:xfrm>
          <a:solidFill>
            <a:schemeClr val="bg1"/>
          </a:solidFill>
        </p:grpSpPr>
        <p:sp>
          <p:nvSpPr>
            <p:cNvPr id="7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7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sp>
        <p:nvSpPr>
          <p:cNvPr id="74" name="Oval 65"/>
          <p:cNvSpPr/>
          <p:nvPr/>
        </p:nvSpPr>
        <p:spPr>
          <a:xfrm>
            <a:off x="10025528" y="2846894"/>
            <a:ext cx="750498" cy="750498"/>
          </a:xfrm>
          <a:prstGeom prst="ellipse">
            <a:avLst/>
          </a:prstGeom>
          <a:solidFill>
            <a:srgbClr val="C81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75" name="AutoShape 81"/>
          <p:cNvSpPr/>
          <p:nvPr/>
        </p:nvSpPr>
        <p:spPr bwMode="auto">
          <a:xfrm>
            <a:off x="10237014" y="3007839"/>
            <a:ext cx="344460" cy="3444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ym typeface="Gill Sans" charset="0"/>
            </a:endParaRPr>
          </a:p>
        </p:txBody>
      </p:sp>
      <p:sp>
        <p:nvSpPr>
          <p:cNvPr id="70" name="Oval 68"/>
          <p:cNvSpPr/>
          <p:nvPr/>
        </p:nvSpPr>
        <p:spPr>
          <a:xfrm>
            <a:off x="3565546" y="2848884"/>
            <a:ext cx="750498" cy="750498"/>
          </a:xfrm>
          <a:prstGeom prst="ellipse">
            <a:avLst/>
          </a:prstGeom>
          <a:solidFill>
            <a:srgbClr val="C81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grpSp>
        <p:nvGrpSpPr>
          <p:cNvPr id="71" name="Group 69"/>
          <p:cNvGrpSpPr/>
          <p:nvPr/>
        </p:nvGrpSpPr>
        <p:grpSpPr>
          <a:xfrm>
            <a:off x="3797762" y="3010537"/>
            <a:ext cx="293057" cy="4271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72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8" name="Oval 73"/>
          <p:cNvSpPr/>
          <p:nvPr/>
        </p:nvSpPr>
        <p:spPr>
          <a:xfrm>
            <a:off x="5732087" y="2846894"/>
            <a:ext cx="750498" cy="750498"/>
          </a:xfrm>
          <a:prstGeom prst="ellipse">
            <a:avLst/>
          </a:prstGeom>
          <a:solidFill>
            <a:srgbClr val="C81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69" name="AutoShape 117"/>
          <p:cNvSpPr/>
          <p:nvPr/>
        </p:nvSpPr>
        <p:spPr bwMode="auto">
          <a:xfrm>
            <a:off x="5914946" y="3067166"/>
            <a:ext cx="379961" cy="285133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ym typeface="Gill Sans" charset="0"/>
            </a:endParaRPr>
          </a:p>
        </p:txBody>
      </p:sp>
      <p:sp>
        <p:nvSpPr>
          <p:cNvPr id="64" name="Oval 76"/>
          <p:cNvSpPr/>
          <p:nvPr/>
        </p:nvSpPr>
        <p:spPr>
          <a:xfrm>
            <a:off x="7853828" y="2846894"/>
            <a:ext cx="750498" cy="750498"/>
          </a:xfrm>
          <a:prstGeom prst="ellipse">
            <a:avLst/>
          </a:prstGeom>
          <a:solidFill>
            <a:srgbClr val="C81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grpSp>
        <p:nvGrpSpPr>
          <p:cNvPr id="65" name="Group 77"/>
          <p:cNvGrpSpPr/>
          <p:nvPr/>
        </p:nvGrpSpPr>
        <p:grpSpPr>
          <a:xfrm>
            <a:off x="8082548" y="3007839"/>
            <a:ext cx="293057" cy="4271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66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7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6" name="出自【趣你的PPT】(微信:qunideppt)：最优质的PPT资源库"/>
          <p:cNvSpPr txBox="1"/>
          <p:nvPr/>
        </p:nvSpPr>
        <p:spPr>
          <a:xfrm>
            <a:off x="861107" y="3765720"/>
            <a:ext cx="199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一、网上报名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7" name="Text Placeholder 32"/>
          <p:cNvSpPr txBox="1"/>
          <p:nvPr/>
        </p:nvSpPr>
        <p:spPr>
          <a:xfrm>
            <a:off x="950125" y="4182068"/>
            <a:ext cx="2401157" cy="161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150000"/>
              </a:lnSpc>
            </a:pP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每年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10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10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日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-10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31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日，登陆研究生招生信息网，进行网上报名。</a:t>
            </a:r>
            <a:endParaRPr lang="en-US" altLang="zh-CN" sz="18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8" name="出自【趣你的PPT】(微信:qunideppt)：最优质的PPT资源库"/>
          <p:cNvSpPr txBox="1"/>
          <p:nvPr/>
        </p:nvSpPr>
        <p:spPr>
          <a:xfrm>
            <a:off x="4315290" y="3745094"/>
            <a:ext cx="199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二、现场确认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9" name="Text Placeholder 32"/>
          <p:cNvSpPr txBox="1"/>
          <p:nvPr/>
        </p:nvSpPr>
        <p:spPr>
          <a:xfrm>
            <a:off x="4404308" y="4219498"/>
            <a:ext cx="2401157" cy="161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150000"/>
              </a:lnSpc>
            </a:pP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11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月中旬，到报名点进行现场确认。学历审核，经过现场确认才算报名成功</a:t>
            </a:r>
            <a:endParaRPr lang="en-US" altLang="zh-CN" sz="18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2" name="出自【趣你的PPT】(微信:qunideppt)：最优质的PPT资源库"/>
          <p:cNvSpPr txBox="1"/>
          <p:nvPr/>
        </p:nvSpPr>
        <p:spPr>
          <a:xfrm>
            <a:off x="8604326" y="3735930"/>
            <a:ext cx="199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四、参加复试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8693344" y="4210334"/>
            <a:ext cx="2401157" cy="2028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150000"/>
              </a:lnSpc>
            </a:pP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初始成绩通过南开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MTA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分数线后，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月下旬参加由学院自命题的复试，复试包括笔试和面试。</a:t>
            </a:r>
            <a:endParaRPr lang="en-US" altLang="zh-CN" sz="18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0865" y="441960"/>
            <a:ext cx="132715" cy="10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1388725" y="5372735"/>
            <a:ext cx="132715" cy="10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264218" y="412016"/>
            <a:ext cx="199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三、参加初试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92" name="Text Placeholder 32"/>
          <p:cNvSpPr txBox="1"/>
          <p:nvPr/>
        </p:nvSpPr>
        <p:spPr>
          <a:xfrm>
            <a:off x="6320962" y="832632"/>
            <a:ext cx="2401157" cy="161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150000"/>
              </a:lnSpc>
            </a:pP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每年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12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月</a:t>
            </a:r>
            <a:r>
              <a:rPr lang="en-US" altLang="zh-CN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24-26</a:t>
            </a:r>
            <a:r>
              <a:rPr lang="zh-CN" altLang="en-US" sz="1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日参加全国管理类联考。考试分两门：管理综合和英语。</a:t>
            </a:r>
            <a:endParaRPr lang="en-US" altLang="zh-CN" sz="18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101" name="Picture 2" descr="C:\Users\lenovo\Desktop\百年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5450" cy="1028275"/>
          </a:xfrm>
          <a:prstGeom prst="rect">
            <a:avLst/>
          </a:prstGeom>
          <a:noFill/>
        </p:spPr>
      </p:pic>
      <p:sp>
        <p:nvSpPr>
          <p:cNvPr id="110" name="文本框 25"/>
          <p:cNvSpPr txBox="1"/>
          <p:nvPr/>
        </p:nvSpPr>
        <p:spPr>
          <a:xfrm>
            <a:off x="2724351" y="3839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报考流程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9" grpId="0"/>
      <p:bldP spid="133" grpId="0"/>
      <p:bldP spid="92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019MTA招生说明会\MTA笔记本设计\津南校景\B37R6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49" y="981077"/>
            <a:ext cx="10067925" cy="2562224"/>
          </a:xfrm>
          <a:prstGeom prst="rect">
            <a:avLst/>
          </a:prstGeom>
          <a:noFill/>
        </p:spPr>
      </p:pic>
      <p:sp>
        <p:nvSpPr>
          <p:cNvPr id="7" name="Rectangle: Rounded Corners 8"/>
          <p:cNvSpPr/>
          <p:nvPr/>
        </p:nvSpPr>
        <p:spPr>
          <a:xfrm rot="2700000">
            <a:off x="4305911" y="2978697"/>
            <a:ext cx="1123755" cy="1123755"/>
          </a:xfrm>
          <a:prstGeom prst="roundRect">
            <a:avLst/>
          </a:prstGeom>
          <a:solidFill>
            <a:srgbClr val="01629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" name="Rectangle: Rounded Corners 10"/>
          <p:cNvSpPr/>
          <p:nvPr/>
        </p:nvSpPr>
        <p:spPr>
          <a:xfrm rot="2700000">
            <a:off x="6744532" y="2978479"/>
            <a:ext cx="1123755" cy="1123755"/>
          </a:xfrm>
          <a:prstGeom prst="roundRect">
            <a:avLst/>
          </a:prstGeom>
          <a:solidFill>
            <a:srgbClr val="841A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6" name="Rectangle: Rounded Corners 4"/>
          <p:cNvSpPr/>
          <p:nvPr/>
        </p:nvSpPr>
        <p:spPr>
          <a:xfrm rot="2700000">
            <a:off x="1894659" y="2980963"/>
            <a:ext cx="1123755" cy="1123755"/>
          </a:xfrm>
          <a:prstGeom prst="roundRect">
            <a:avLst/>
          </a:prstGeom>
          <a:solidFill>
            <a:srgbClr val="841A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9" name="Rectangle: Rounded Corners 12"/>
          <p:cNvSpPr/>
          <p:nvPr/>
        </p:nvSpPr>
        <p:spPr>
          <a:xfrm rot="2700000">
            <a:off x="9183152" y="2978479"/>
            <a:ext cx="1123755" cy="1123755"/>
          </a:xfrm>
          <a:prstGeom prst="roundRect">
            <a:avLst/>
          </a:prstGeom>
          <a:solidFill>
            <a:srgbClr val="01629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Freeform: Shape 30"/>
          <p:cNvSpPr>
            <a:spLocks noChangeAspect="1"/>
          </p:cNvSpPr>
          <p:nvPr/>
        </p:nvSpPr>
        <p:spPr bwMode="auto">
          <a:xfrm>
            <a:off x="4546308" y="3251494"/>
            <a:ext cx="642960" cy="578164"/>
          </a:xfrm>
          <a:custGeom>
            <a:avLst/>
            <a:gdLst>
              <a:gd name="connsiteX0" fmla="*/ 254000 w 508000"/>
              <a:gd name="connsiteY0" fmla="*/ 257938 h 456806"/>
              <a:gd name="connsiteX1" fmla="*/ 364263 w 508000"/>
              <a:gd name="connsiteY1" fmla="*/ 456806 h 456806"/>
              <a:gd name="connsiteX2" fmla="*/ 139798 w 508000"/>
              <a:gd name="connsiteY2" fmla="*/ 456806 h 456806"/>
              <a:gd name="connsiteX3" fmla="*/ 283535 w 508000"/>
              <a:gd name="connsiteY3" fmla="*/ 244155 h 456806"/>
              <a:gd name="connsiteX4" fmla="*/ 508000 w 508000"/>
              <a:gd name="connsiteY4" fmla="*/ 244155 h 456806"/>
              <a:gd name="connsiteX5" fmla="*/ 393799 w 508000"/>
              <a:gd name="connsiteY5" fmla="*/ 441054 h 456806"/>
              <a:gd name="connsiteX6" fmla="*/ 0 w 508000"/>
              <a:gd name="connsiteY6" fmla="*/ 244155 h 456806"/>
              <a:gd name="connsiteX7" fmla="*/ 226434 w 508000"/>
              <a:gd name="connsiteY7" fmla="*/ 244155 h 456806"/>
              <a:gd name="connsiteX8" fmla="*/ 110263 w 508000"/>
              <a:gd name="connsiteY8" fmla="*/ 441054 h 456806"/>
              <a:gd name="connsiteX9" fmla="*/ 393799 w 508000"/>
              <a:gd name="connsiteY9" fmla="*/ 13783 h 456806"/>
              <a:gd name="connsiteX10" fmla="*/ 508000 w 508000"/>
              <a:gd name="connsiteY10" fmla="*/ 210682 h 456806"/>
              <a:gd name="connsiteX11" fmla="*/ 283535 w 508000"/>
              <a:gd name="connsiteY11" fmla="*/ 210682 h 456806"/>
              <a:gd name="connsiteX12" fmla="*/ 110263 w 508000"/>
              <a:gd name="connsiteY12" fmla="*/ 13783 h 456806"/>
              <a:gd name="connsiteX13" fmla="*/ 226434 w 508000"/>
              <a:gd name="connsiteY13" fmla="*/ 210682 h 456806"/>
              <a:gd name="connsiteX14" fmla="*/ 0 w 508000"/>
              <a:gd name="connsiteY14" fmla="*/ 210682 h 456806"/>
              <a:gd name="connsiteX15" fmla="*/ 139798 w 508000"/>
              <a:gd name="connsiteY15" fmla="*/ 0 h 456806"/>
              <a:gd name="connsiteX16" fmla="*/ 364263 w 508000"/>
              <a:gd name="connsiteY16" fmla="*/ 0 h 456806"/>
              <a:gd name="connsiteX17" fmla="*/ 254000 w 508000"/>
              <a:gd name="connsiteY17" fmla="*/ 196899 h 45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8000" h="456806">
                <a:moveTo>
                  <a:pt x="254000" y="257938"/>
                </a:moveTo>
                <a:lnTo>
                  <a:pt x="364263" y="456806"/>
                </a:lnTo>
                <a:lnTo>
                  <a:pt x="139798" y="456806"/>
                </a:lnTo>
                <a:close/>
                <a:moveTo>
                  <a:pt x="283535" y="244155"/>
                </a:moveTo>
                <a:lnTo>
                  <a:pt x="508000" y="244155"/>
                </a:lnTo>
                <a:lnTo>
                  <a:pt x="393799" y="441054"/>
                </a:lnTo>
                <a:close/>
                <a:moveTo>
                  <a:pt x="0" y="244155"/>
                </a:moveTo>
                <a:lnTo>
                  <a:pt x="226434" y="244155"/>
                </a:lnTo>
                <a:lnTo>
                  <a:pt x="110263" y="441054"/>
                </a:lnTo>
                <a:close/>
                <a:moveTo>
                  <a:pt x="393799" y="13783"/>
                </a:moveTo>
                <a:lnTo>
                  <a:pt x="508000" y="210682"/>
                </a:lnTo>
                <a:lnTo>
                  <a:pt x="283535" y="210682"/>
                </a:lnTo>
                <a:close/>
                <a:moveTo>
                  <a:pt x="110263" y="13783"/>
                </a:moveTo>
                <a:lnTo>
                  <a:pt x="226434" y="210682"/>
                </a:lnTo>
                <a:lnTo>
                  <a:pt x="0" y="210682"/>
                </a:lnTo>
                <a:close/>
                <a:moveTo>
                  <a:pt x="139798" y="0"/>
                </a:moveTo>
                <a:lnTo>
                  <a:pt x="364263" y="0"/>
                </a:lnTo>
                <a:lnTo>
                  <a:pt x="254000" y="196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Freeform: Shape 31"/>
          <p:cNvSpPr>
            <a:spLocks noChangeAspect="1"/>
          </p:cNvSpPr>
          <p:nvPr/>
        </p:nvSpPr>
        <p:spPr bwMode="auto">
          <a:xfrm>
            <a:off x="9423549" y="3275307"/>
            <a:ext cx="642960" cy="530099"/>
          </a:xfrm>
          <a:custGeom>
            <a:avLst/>
            <a:gdLst>
              <a:gd name="T0" fmla="*/ 117 w 235"/>
              <a:gd name="T1" fmla="*/ 194 h 194"/>
              <a:gd name="T2" fmla="*/ 201 w 235"/>
              <a:gd name="T3" fmla="*/ 119 h 194"/>
              <a:gd name="T4" fmla="*/ 204 w 235"/>
              <a:gd name="T5" fmla="*/ 30 h 194"/>
              <a:gd name="T6" fmla="*/ 189 w 235"/>
              <a:gd name="T7" fmla="*/ 8 h 194"/>
              <a:gd name="T8" fmla="*/ 117 w 235"/>
              <a:gd name="T9" fmla="*/ 0 h 194"/>
              <a:gd name="T10" fmla="*/ 47 w 235"/>
              <a:gd name="T11" fmla="*/ 8 h 194"/>
              <a:gd name="T12" fmla="*/ 32 w 235"/>
              <a:gd name="T13" fmla="*/ 30 h 194"/>
              <a:gd name="T14" fmla="*/ 34 w 235"/>
              <a:gd name="T15" fmla="*/ 119 h 194"/>
              <a:gd name="T16" fmla="*/ 117 w 235"/>
              <a:gd name="T17" fmla="*/ 194 h 194"/>
              <a:gd name="T18" fmla="*/ 104 w 235"/>
              <a:gd name="T19" fmla="*/ 79 h 194"/>
              <a:gd name="T20" fmla="*/ 117 w 235"/>
              <a:gd name="T21" fmla="*/ 39 h 194"/>
              <a:gd name="T22" fmla="*/ 130 w 235"/>
              <a:gd name="T23" fmla="*/ 79 h 194"/>
              <a:gd name="T24" fmla="*/ 172 w 235"/>
              <a:gd name="T25" fmla="*/ 79 h 194"/>
              <a:gd name="T26" fmla="*/ 138 w 235"/>
              <a:gd name="T27" fmla="*/ 104 h 194"/>
              <a:gd name="T28" fmla="*/ 151 w 235"/>
              <a:gd name="T29" fmla="*/ 144 h 194"/>
              <a:gd name="T30" fmla="*/ 117 w 235"/>
              <a:gd name="T31" fmla="*/ 119 h 194"/>
              <a:gd name="T32" fmla="*/ 83 w 235"/>
              <a:gd name="T33" fmla="*/ 144 h 194"/>
              <a:gd name="T34" fmla="*/ 96 w 235"/>
              <a:gd name="T35" fmla="*/ 104 h 194"/>
              <a:gd name="T36" fmla="*/ 62 w 235"/>
              <a:gd name="T37" fmla="*/ 79 h 194"/>
              <a:gd name="T38" fmla="*/ 104 w 235"/>
              <a:gd name="T39" fmla="*/ 79 h 194"/>
              <a:gd name="T40" fmla="*/ 104 w 235"/>
              <a:gd name="T41" fmla="*/ 79 h 194"/>
              <a:gd name="T42" fmla="*/ 104 w 235"/>
              <a:gd name="T43" fmla="*/ 7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194">
                <a:moveTo>
                  <a:pt x="117" y="194"/>
                </a:moveTo>
                <a:cubicBezTo>
                  <a:pt x="117" y="175"/>
                  <a:pt x="235" y="187"/>
                  <a:pt x="201" y="119"/>
                </a:cubicBezTo>
                <a:cubicBezTo>
                  <a:pt x="167" y="51"/>
                  <a:pt x="204" y="30"/>
                  <a:pt x="204" y="30"/>
                </a:cubicBezTo>
                <a:cubicBezTo>
                  <a:pt x="189" y="8"/>
                  <a:pt x="189" y="8"/>
                  <a:pt x="189" y="8"/>
                </a:cubicBezTo>
                <a:cubicBezTo>
                  <a:pt x="152" y="35"/>
                  <a:pt x="117" y="0"/>
                  <a:pt x="117" y="0"/>
                </a:cubicBezTo>
                <a:cubicBezTo>
                  <a:pt x="117" y="0"/>
                  <a:pt x="83" y="35"/>
                  <a:pt x="47" y="8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68" y="51"/>
                  <a:pt x="34" y="119"/>
                </a:cubicBezTo>
                <a:cubicBezTo>
                  <a:pt x="0" y="187"/>
                  <a:pt x="117" y="175"/>
                  <a:pt x="117" y="194"/>
                </a:cubicBezTo>
                <a:close/>
                <a:moveTo>
                  <a:pt x="104" y="79"/>
                </a:moveTo>
                <a:cubicBezTo>
                  <a:pt x="117" y="39"/>
                  <a:pt x="117" y="39"/>
                  <a:pt x="117" y="3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72" y="79"/>
                  <a:pt x="172" y="79"/>
                  <a:pt x="172" y="79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51" y="144"/>
                  <a:pt x="151" y="144"/>
                  <a:pt x="151" y="14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62" y="79"/>
                  <a:pt x="62" y="79"/>
                  <a:pt x="62" y="79"/>
                </a:cubicBezTo>
                <a:lnTo>
                  <a:pt x="104" y="79"/>
                </a:lnTo>
                <a:close/>
                <a:moveTo>
                  <a:pt x="104" y="79"/>
                </a:moveTo>
                <a:cubicBezTo>
                  <a:pt x="104" y="79"/>
                  <a:pt x="104" y="79"/>
                  <a:pt x="104" y="79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Freeform: Shape 32"/>
          <p:cNvSpPr>
            <a:spLocks noChangeAspect="1"/>
          </p:cNvSpPr>
          <p:nvPr/>
        </p:nvSpPr>
        <p:spPr bwMode="auto">
          <a:xfrm>
            <a:off x="6985006" y="3218878"/>
            <a:ext cx="642807" cy="642959"/>
          </a:xfrm>
          <a:custGeom>
            <a:avLst/>
            <a:gdLst>
              <a:gd name="T0" fmla="*/ 979 w 1958"/>
              <a:gd name="T1" fmla="*/ 1958 h 1958"/>
              <a:gd name="T2" fmla="*/ 719 w 1958"/>
              <a:gd name="T3" fmla="*/ 1923 h 1958"/>
              <a:gd name="T4" fmla="*/ 485 w 1958"/>
              <a:gd name="T5" fmla="*/ 1824 h 1958"/>
              <a:gd name="T6" fmla="*/ 287 w 1958"/>
              <a:gd name="T7" fmla="*/ 1672 h 1958"/>
              <a:gd name="T8" fmla="*/ 134 w 1958"/>
              <a:gd name="T9" fmla="*/ 1474 h 1958"/>
              <a:gd name="T10" fmla="*/ 35 w 1958"/>
              <a:gd name="T11" fmla="*/ 1240 h 1958"/>
              <a:gd name="T12" fmla="*/ 0 w 1958"/>
              <a:gd name="T13" fmla="*/ 979 h 1958"/>
              <a:gd name="T14" fmla="*/ 35 w 1958"/>
              <a:gd name="T15" fmla="*/ 719 h 1958"/>
              <a:gd name="T16" fmla="*/ 134 w 1958"/>
              <a:gd name="T17" fmla="*/ 485 h 1958"/>
              <a:gd name="T18" fmla="*/ 287 w 1958"/>
              <a:gd name="T19" fmla="*/ 287 h 1958"/>
              <a:gd name="T20" fmla="*/ 485 w 1958"/>
              <a:gd name="T21" fmla="*/ 134 h 1958"/>
              <a:gd name="T22" fmla="*/ 719 w 1958"/>
              <a:gd name="T23" fmla="*/ 35 h 1958"/>
              <a:gd name="T24" fmla="*/ 979 w 1958"/>
              <a:gd name="T25" fmla="*/ 0 h 1958"/>
              <a:gd name="T26" fmla="*/ 1360 w 1958"/>
              <a:gd name="T27" fmla="*/ 77 h 1958"/>
              <a:gd name="T28" fmla="*/ 1672 w 1958"/>
              <a:gd name="T29" fmla="*/ 287 h 1958"/>
              <a:gd name="T30" fmla="*/ 1881 w 1958"/>
              <a:gd name="T31" fmla="*/ 598 h 1958"/>
              <a:gd name="T32" fmla="*/ 1958 w 1958"/>
              <a:gd name="T33" fmla="*/ 979 h 1958"/>
              <a:gd name="T34" fmla="*/ 1923 w 1958"/>
              <a:gd name="T35" fmla="*/ 1240 h 1958"/>
              <a:gd name="T36" fmla="*/ 1824 w 1958"/>
              <a:gd name="T37" fmla="*/ 1474 h 1958"/>
              <a:gd name="T38" fmla="*/ 1672 w 1958"/>
              <a:gd name="T39" fmla="*/ 1672 h 1958"/>
              <a:gd name="T40" fmla="*/ 1474 w 1958"/>
              <a:gd name="T41" fmla="*/ 1824 h 1958"/>
              <a:gd name="T42" fmla="*/ 1240 w 1958"/>
              <a:gd name="T43" fmla="*/ 1923 h 1958"/>
              <a:gd name="T44" fmla="*/ 979 w 1958"/>
              <a:gd name="T45" fmla="*/ 1958 h 1958"/>
              <a:gd name="T46" fmla="*/ 1484 w 1958"/>
              <a:gd name="T47" fmla="*/ 828 h 1958"/>
              <a:gd name="T48" fmla="*/ 1130 w 1958"/>
              <a:gd name="T49" fmla="*/ 828 h 1958"/>
              <a:gd name="T50" fmla="*/ 1130 w 1958"/>
              <a:gd name="T51" fmla="*/ 474 h 1958"/>
              <a:gd name="T52" fmla="*/ 1103 w 1958"/>
              <a:gd name="T53" fmla="*/ 448 h 1958"/>
              <a:gd name="T54" fmla="*/ 856 w 1958"/>
              <a:gd name="T55" fmla="*/ 448 h 1958"/>
              <a:gd name="T56" fmla="*/ 828 w 1958"/>
              <a:gd name="T57" fmla="*/ 474 h 1958"/>
              <a:gd name="T58" fmla="*/ 828 w 1958"/>
              <a:gd name="T59" fmla="*/ 828 h 1958"/>
              <a:gd name="T60" fmla="*/ 474 w 1958"/>
              <a:gd name="T61" fmla="*/ 828 h 1958"/>
              <a:gd name="T62" fmla="*/ 448 w 1958"/>
              <a:gd name="T63" fmla="*/ 856 h 1958"/>
              <a:gd name="T64" fmla="*/ 448 w 1958"/>
              <a:gd name="T65" fmla="*/ 1103 h 1958"/>
              <a:gd name="T66" fmla="*/ 474 w 1958"/>
              <a:gd name="T67" fmla="*/ 1130 h 1958"/>
              <a:gd name="T68" fmla="*/ 828 w 1958"/>
              <a:gd name="T69" fmla="*/ 1130 h 1958"/>
              <a:gd name="T70" fmla="*/ 828 w 1958"/>
              <a:gd name="T71" fmla="*/ 1484 h 1958"/>
              <a:gd name="T72" fmla="*/ 856 w 1958"/>
              <a:gd name="T73" fmla="*/ 1510 h 1958"/>
              <a:gd name="T74" fmla="*/ 1103 w 1958"/>
              <a:gd name="T75" fmla="*/ 1510 h 1958"/>
              <a:gd name="T76" fmla="*/ 1130 w 1958"/>
              <a:gd name="T77" fmla="*/ 1484 h 1958"/>
              <a:gd name="T78" fmla="*/ 1130 w 1958"/>
              <a:gd name="T79" fmla="*/ 1130 h 1958"/>
              <a:gd name="T80" fmla="*/ 1484 w 1958"/>
              <a:gd name="T81" fmla="*/ 1130 h 1958"/>
              <a:gd name="T82" fmla="*/ 1510 w 1958"/>
              <a:gd name="T83" fmla="*/ 1103 h 1958"/>
              <a:gd name="T84" fmla="*/ 1510 w 1958"/>
              <a:gd name="T85" fmla="*/ 856 h 1958"/>
              <a:gd name="T86" fmla="*/ 1484 w 1958"/>
              <a:gd name="T87" fmla="*/ 828 h 1958"/>
              <a:gd name="T88" fmla="*/ 1484 w 1958"/>
              <a:gd name="T89" fmla="*/ 828 h 1958"/>
              <a:gd name="T90" fmla="*/ 1484 w 1958"/>
              <a:gd name="T91" fmla="*/ 828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8" h="1958">
                <a:moveTo>
                  <a:pt x="979" y="1958"/>
                </a:moveTo>
                <a:cubicBezTo>
                  <a:pt x="889" y="1958"/>
                  <a:pt x="802" y="1947"/>
                  <a:pt x="719" y="1923"/>
                </a:cubicBezTo>
                <a:cubicBezTo>
                  <a:pt x="635" y="1900"/>
                  <a:pt x="557" y="1867"/>
                  <a:pt x="485" y="1824"/>
                </a:cubicBezTo>
                <a:cubicBezTo>
                  <a:pt x="412" y="1782"/>
                  <a:pt x="346" y="1731"/>
                  <a:pt x="287" y="1672"/>
                </a:cubicBezTo>
                <a:cubicBezTo>
                  <a:pt x="227" y="1612"/>
                  <a:pt x="177" y="1546"/>
                  <a:pt x="134" y="1474"/>
                </a:cubicBezTo>
                <a:cubicBezTo>
                  <a:pt x="92" y="1401"/>
                  <a:pt x="59" y="1323"/>
                  <a:pt x="35" y="1240"/>
                </a:cubicBezTo>
                <a:cubicBezTo>
                  <a:pt x="12" y="1156"/>
                  <a:pt x="0" y="1069"/>
                  <a:pt x="0" y="979"/>
                </a:cubicBezTo>
                <a:cubicBezTo>
                  <a:pt x="0" y="889"/>
                  <a:pt x="12" y="802"/>
                  <a:pt x="35" y="719"/>
                </a:cubicBezTo>
                <a:cubicBezTo>
                  <a:pt x="59" y="635"/>
                  <a:pt x="92" y="557"/>
                  <a:pt x="134" y="485"/>
                </a:cubicBezTo>
                <a:cubicBezTo>
                  <a:pt x="177" y="412"/>
                  <a:pt x="227" y="346"/>
                  <a:pt x="287" y="287"/>
                </a:cubicBezTo>
                <a:cubicBezTo>
                  <a:pt x="346" y="228"/>
                  <a:pt x="412" y="177"/>
                  <a:pt x="485" y="134"/>
                </a:cubicBezTo>
                <a:cubicBezTo>
                  <a:pt x="557" y="92"/>
                  <a:pt x="635" y="59"/>
                  <a:pt x="719" y="35"/>
                </a:cubicBezTo>
                <a:cubicBezTo>
                  <a:pt x="802" y="12"/>
                  <a:pt x="889" y="0"/>
                  <a:pt x="979" y="0"/>
                </a:cubicBezTo>
                <a:cubicBezTo>
                  <a:pt x="1114" y="0"/>
                  <a:pt x="1241" y="26"/>
                  <a:pt x="1360" y="77"/>
                </a:cubicBezTo>
                <a:cubicBezTo>
                  <a:pt x="1480" y="129"/>
                  <a:pt x="1583" y="199"/>
                  <a:pt x="1672" y="287"/>
                </a:cubicBezTo>
                <a:cubicBezTo>
                  <a:pt x="1760" y="375"/>
                  <a:pt x="1829" y="479"/>
                  <a:pt x="1881" y="598"/>
                </a:cubicBezTo>
                <a:cubicBezTo>
                  <a:pt x="1933" y="718"/>
                  <a:pt x="1958" y="845"/>
                  <a:pt x="1958" y="979"/>
                </a:cubicBezTo>
                <a:cubicBezTo>
                  <a:pt x="1958" y="1069"/>
                  <a:pt x="1947" y="1156"/>
                  <a:pt x="1923" y="1240"/>
                </a:cubicBezTo>
                <a:cubicBezTo>
                  <a:pt x="1900" y="1323"/>
                  <a:pt x="1867" y="1401"/>
                  <a:pt x="1824" y="1474"/>
                </a:cubicBezTo>
                <a:cubicBezTo>
                  <a:pt x="1782" y="1546"/>
                  <a:pt x="1731" y="1612"/>
                  <a:pt x="1672" y="1672"/>
                </a:cubicBezTo>
                <a:cubicBezTo>
                  <a:pt x="1612" y="1731"/>
                  <a:pt x="1546" y="1782"/>
                  <a:pt x="1474" y="1824"/>
                </a:cubicBezTo>
                <a:cubicBezTo>
                  <a:pt x="1401" y="1867"/>
                  <a:pt x="1323" y="1900"/>
                  <a:pt x="1240" y="1923"/>
                </a:cubicBezTo>
                <a:cubicBezTo>
                  <a:pt x="1156" y="1947"/>
                  <a:pt x="1069" y="1958"/>
                  <a:pt x="979" y="1958"/>
                </a:cubicBezTo>
                <a:close/>
                <a:moveTo>
                  <a:pt x="1484" y="828"/>
                </a:moveTo>
                <a:cubicBezTo>
                  <a:pt x="1130" y="828"/>
                  <a:pt x="1130" y="828"/>
                  <a:pt x="1130" y="828"/>
                </a:cubicBezTo>
                <a:cubicBezTo>
                  <a:pt x="1130" y="474"/>
                  <a:pt x="1130" y="474"/>
                  <a:pt x="1130" y="474"/>
                </a:cubicBezTo>
                <a:cubicBezTo>
                  <a:pt x="1130" y="457"/>
                  <a:pt x="1121" y="448"/>
                  <a:pt x="1103" y="448"/>
                </a:cubicBezTo>
                <a:cubicBezTo>
                  <a:pt x="856" y="448"/>
                  <a:pt x="856" y="448"/>
                  <a:pt x="856" y="448"/>
                </a:cubicBezTo>
                <a:cubicBezTo>
                  <a:pt x="838" y="448"/>
                  <a:pt x="828" y="457"/>
                  <a:pt x="828" y="474"/>
                </a:cubicBezTo>
                <a:cubicBezTo>
                  <a:pt x="828" y="828"/>
                  <a:pt x="828" y="828"/>
                  <a:pt x="828" y="828"/>
                </a:cubicBezTo>
                <a:cubicBezTo>
                  <a:pt x="474" y="828"/>
                  <a:pt x="474" y="828"/>
                  <a:pt x="474" y="828"/>
                </a:cubicBezTo>
                <a:cubicBezTo>
                  <a:pt x="457" y="828"/>
                  <a:pt x="448" y="838"/>
                  <a:pt x="448" y="856"/>
                </a:cubicBezTo>
                <a:cubicBezTo>
                  <a:pt x="448" y="1103"/>
                  <a:pt x="448" y="1103"/>
                  <a:pt x="448" y="1103"/>
                </a:cubicBezTo>
                <a:cubicBezTo>
                  <a:pt x="448" y="1121"/>
                  <a:pt x="457" y="1130"/>
                  <a:pt x="474" y="1130"/>
                </a:cubicBezTo>
                <a:cubicBezTo>
                  <a:pt x="828" y="1130"/>
                  <a:pt x="828" y="1130"/>
                  <a:pt x="828" y="1130"/>
                </a:cubicBezTo>
                <a:cubicBezTo>
                  <a:pt x="828" y="1484"/>
                  <a:pt x="828" y="1484"/>
                  <a:pt x="828" y="1484"/>
                </a:cubicBezTo>
                <a:cubicBezTo>
                  <a:pt x="828" y="1501"/>
                  <a:pt x="838" y="1510"/>
                  <a:pt x="856" y="1510"/>
                </a:cubicBezTo>
                <a:cubicBezTo>
                  <a:pt x="1103" y="1510"/>
                  <a:pt x="1103" y="1510"/>
                  <a:pt x="1103" y="1510"/>
                </a:cubicBezTo>
                <a:cubicBezTo>
                  <a:pt x="1121" y="1510"/>
                  <a:pt x="1130" y="1501"/>
                  <a:pt x="1130" y="1484"/>
                </a:cubicBezTo>
                <a:cubicBezTo>
                  <a:pt x="1130" y="1130"/>
                  <a:pt x="1130" y="1130"/>
                  <a:pt x="1130" y="1130"/>
                </a:cubicBezTo>
                <a:cubicBezTo>
                  <a:pt x="1484" y="1130"/>
                  <a:pt x="1484" y="1130"/>
                  <a:pt x="1484" y="1130"/>
                </a:cubicBezTo>
                <a:cubicBezTo>
                  <a:pt x="1501" y="1130"/>
                  <a:pt x="1510" y="1121"/>
                  <a:pt x="1510" y="1103"/>
                </a:cubicBezTo>
                <a:cubicBezTo>
                  <a:pt x="1510" y="856"/>
                  <a:pt x="1510" y="856"/>
                  <a:pt x="1510" y="856"/>
                </a:cubicBezTo>
                <a:cubicBezTo>
                  <a:pt x="1510" y="838"/>
                  <a:pt x="1501" y="828"/>
                  <a:pt x="1484" y="828"/>
                </a:cubicBezTo>
                <a:close/>
                <a:moveTo>
                  <a:pt x="1484" y="828"/>
                </a:moveTo>
                <a:cubicBezTo>
                  <a:pt x="1484" y="828"/>
                  <a:pt x="1484" y="828"/>
                  <a:pt x="1484" y="82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771154" y="4786312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191931" y="4814887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649602" y="4814887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9113700" y="4833937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712672" y="4390051"/>
            <a:ext cx="1487728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2017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14399" y="4437676"/>
            <a:ext cx="1487728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2018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562546" y="4447201"/>
            <a:ext cx="1487728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2019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010690" y="4437676"/>
            <a:ext cx="1487728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2020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年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61480" y="4959269"/>
            <a:ext cx="237737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分数线：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175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（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100,50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）</a:t>
            </a:r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录取人数：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62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人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33475" y="4959269"/>
            <a:ext cx="2324100" cy="11568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分数线：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180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（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100,45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）</a:t>
            </a:r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录取人数：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59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人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34100" y="5025944"/>
            <a:ext cx="23336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分数线：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170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（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100,50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）</a:t>
            </a:r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录取人数：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31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人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24030" y="4997369"/>
            <a:ext cx="212972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分数线：？</a:t>
            </a:r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计划人数：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59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Century Gothic" panose="020B0502020202020204" pitchFamily="34" charset="0"/>
              </a:rPr>
              <a:t>人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Freeform: Shape 33"/>
          <p:cNvSpPr>
            <a:spLocks noChangeAspect="1"/>
          </p:cNvSpPr>
          <p:nvPr/>
        </p:nvSpPr>
        <p:spPr bwMode="auto">
          <a:xfrm>
            <a:off x="2106481" y="3174822"/>
            <a:ext cx="642960" cy="640787"/>
          </a:xfrm>
          <a:custGeom>
            <a:avLst/>
            <a:gdLst>
              <a:gd name="T0" fmla="*/ 122 w 122"/>
              <a:gd name="T1" fmla="*/ 61 h 122"/>
              <a:gd name="T2" fmla="*/ 114 w 122"/>
              <a:gd name="T3" fmla="*/ 30 h 122"/>
              <a:gd name="T4" fmla="*/ 61 w 122"/>
              <a:gd name="T5" fmla="*/ 0 h 122"/>
              <a:gd name="T6" fmla="*/ 61 w 122"/>
              <a:gd name="T7" fmla="*/ 122 h 122"/>
              <a:gd name="T8" fmla="*/ 114 w 122"/>
              <a:gd name="T9" fmla="*/ 91 h 122"/>
              <a:gd name="T10" fmla="*/ 10 w 122"/>
              <a:gd name="T11" fmla="*/ 66 h 122"/>
              <a:gd name="T12" fmla="*/ 31 w 122"/>
              <a:gd name="T13" fmla="*/ 82 h 122"/>
              <a:gd name="T14" fmla="*/ 10 w 122"/>
              <a:gd name="T15" fmla="*/ 66 h 122"/>
              <a:gd name="T16" fmla="*/ 91 w 122"/>
              <a:gd name="T17" fmla="*/ 40 h 122"/>
              <a:gd name="T18" fmla="*/ 112 w 122"/>
              <a:gd name="T19" fmla="*/ 56 h 122"/>
              <a:gd name="T20" fmla="*/ 84 w 122"/>
              <a:gd name="T21" fmla="*/ 56 h 122"/>
              <a:gd name="T22" fmla="*/ 66 w 122"/>
              <a:gd name="T23" fmla="*/ 40 h 122"/>
              <a:gd name="T24" fmla="*/ 84 w 122"/>
              <a:gd name="T25" fmla="*/ 56 h 122"/>
              <a:gd name="T26" fmla="*/ 66 w 122"/>
              <a:gd name="T27" fmla="*/ 17 h 122"/>
              <a:gd name="T28" fmla="*/ 66 w 122"/>
              <a:gd name="T29" fmla="*/ 30 h 122"/>
              <a:gd name="T30" fmla="*/ 56 w 122"/>
              <a:gd name="T31" fmla="*/ 30 h 122"/>
              <a:gd name="T32" fmla="*/ 56 w 122"/>
              <a:gd name="T33" fmla="*/ 17 h 122"/>
              <a:gd name="T34" fmla="*/ 56 w 122"/>
              <a:gd name="T35" fmla="*/ 56 h 122"/>
              <a:gd name="T36" fmla="*/ 41 w 122"/>
              <a:gd name="T37" fmla="*/ 40 h 122"/>
              <a:gd name="T38" fmla="*/ 28 w 122"/>
              <a:gd name="T39" fmla="*/ 56 h 122"/>
              <a:gd name="T40" fmla="*/ 14 w 122"/>
              <a:gd name="T41" fmla="*/ 40 h 122"/>
              <a:gd name="T42" fmla="*/ 28 w 122"/>
              <a:gd name="T43" fmla="*/ 56 h 122"/>
              <a:gd name="T44" fmla="*/ 56 w 122"/>
              <a:gd name="T45" fmla="*/ 66 h 122"/>
              <a:gd name="T46" fmla="*/ 41 w 122"/>
              <a:gd name="T47" fmla="*/ 82 h 122"/>
              <a:gd name="T48" fmla="*/ 56 w 122"/>
              <a:gd name="T49" fmla="*/ 91 h 122"/>
              <a:gd name="T50" fmla="*/ 45 w 122"/>
              <a:gd name="T51" fmla="*/ 91 h 122"/>
              <a:gd name="T52" fmla="*/ 66 w 122"/>
              <a:gd name="T53" fmla="*/ 105 h 122"/>
              <a:gd name="T54" fmla="*/ 76 w 122"/>
              <a:gd name="T55" fmla="*/ 91 h 122"/>
              <a:gd name="T56" fmla="*/ 66 w 122"/>
              <a:gd name="T57" fmla="*/ 82 h 122"/>
              <a:gd name="T58" fmla="*/ 84 w 122"/>
              <a:gd name="T59" fmla="*/ 66 h 122"/>
              <a:gd name="T60" fmla="*/ 66 w 122"/>
              <a:gd name="T61" fmla="*/ 82 h 122"/>
              <a:gd name="T62" fmla="*/ 112 w 122"/>
              <a:gd name="T63" fmla="*/ 66 h 122"/>
              <a:gd name="T64" fmla="*/ 91 w 122"/>
              <a:gd name="T65" fmla="*/ 82 h 122"/>
              <a:gd name="T66" fmla="*/ 102 w 122"/>
              <a:gd name="T67" fmla="*/ 30 h 122"/>
              <a:gd name="T68" fmla="*/ 74 w 122"/>
              <a:gd name="T69" fmla="*/ 11 h 122"/>
              <a:gd name="T70" fmla="*/ 48 w 122"/>
              <a:gd name="T71" fmla="*/ 11 h 122"/>
              <a:gd name="T72" fmla="*/ 20 w 122"/>
              <a:gd name="T73" fmla="*/ 30 h 122"/>
              <a:gd name="T74" fmla="*/ 20 w 122"/>
              <a:gd name="T75" fmla="*/ 91 h 122"/>
              <a:gd name="T76" fmla="*/ 48 w 122"/>
              <a:gd name="T77" fmla="*/ 110 h 122"/>
              <a:gd name="T78" fmla="*/ 74 w 122"/>
              <a:gd name="T79" fmla="*/ 110 h 122"/>
              <a:gd name="T80" fmla="*/ 102 w 122"/>
              <a:gd name="T81" fmla="*/ 91 h 122"/>
              <a:gd name="T82" fmla="*/ 74 w 122"/>
              <a:gd name="T83" fmla="*/ 11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" h="122">
                <a:moveTo>
                  <a:pt x="114" y="90"/>
                </a:moveTo>
                <a:cubicBezTo>
                  <a:pt x="119" y="81"/>
                  <a:pt x="122" y="71"/>
                  <a:pt x="122" y="61"/>
                </a:cubicBezTo>
                <a:cubicBezTo>
                  <a:pt x="122" y="50"/>
                  <a:pt x="119" y="40"/>
                  <a:pt x="114" y="31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12"/>
                  <a:pt x="83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2"/>
                  <a:pt x="61" y="122"/>
                </a:cubicBezTo>
                <a:cubicBezTo>
                  <a:pt x="83" y="122"/>
                  <a:pt x="103" y="109"/>
                  <a:pt x="113" y="91"/>
                </a:cubicBezTo>
                <a:cubicBezTo>
                  <a:pt x="114" y="91"/>
                  <a:pt x="114" y="91"/>
                  <a:pt x="114" y="91"/>
                </a:cubicBezTo>
                <a:lnTo>
                  <a:pt x="114" y="90"/>
                </a:lnTo>
                <a:close/>
                <a:moveTo>
                  <a:pt x="10" y="66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71"/>
                  <a:pt x="29" y="76"/>
                  <a:pt x="3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2" y="77"/>
                  <a:pt x="10" y="71"/>
                  <a:pt x="10" y="66"/>
                </a:cubicBezTo>
                <a:close/>
                <a:moveTo>
                  <a:pt x="94" y="56"/>
                </a:moveTo>
                <a:cubicBezTo>
                  <a:pt x="93" y="50"/>
                  <a:pt x="92" y="45"/>
                  <a:pt x="91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0" y="45"/>
                  <a:pt x="111" y="50"/>
                  <a:pt x="112" y="56"/>
                </a:cubicBezTo>
                <a:lnTo>
                  <a:pt x="94" y="56"/>
                </a:lnTo>
                <a:close/>
                <a:moveTo>
                  <a:pt x="84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40"/>
                  <a:pt x="66" y="40"/>
                  <a:pt x="6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45"/>
                  <a:pt x="84" y="50"/>
                  <a:pt x="84" y="56"/>
                </a:cubicBezTo>
                <a:close/>
                <a:moveTo>
                  <a:pt x="66" y="30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21"/>
                  <a:pt x="73" y="25"/>
                  <a:pt x="76" y="30"/>
                </a:cubicBezTo>
                <a:lnTo>
                  <a:pt x="66" y="30"/>
                </a:lnTo>
                <a:close/>
                <a:moveTo>
                  <a:pt x="56" y="17"/>
                </a:moveTo>
                <a:cubicBezTo>
                  <a:pt x="56" y="30"/>
                  <a:pt x="56" y="30"/>
                  <a:pt x="56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8" y="25"/>
                  <a:pt x="52" y="21"/>
                  <a:pt x="56" y="17"/>
                </a:cubicBezTo>
                <a:close/>
                <a:moveTo>
                  <a:pt x="56" y="40"/>
                </a:moveTo>
                <a:cubicBezTo>
                  <a:pt x="56" y="56"/>
                  <a:pt x="56" y="56"/>
                  <a:pt x="56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0"/>
                  <a:pt x="39" y="45"/>
                  <a:pt x="41" y="40"/>
                </a:cubicBezTo>
                <a:lnTo>
                  <a:pt x="56" y="40"/>
                </a:lnTo>
                <a:close/>
                <a:moveTo>
                  <a:pt x="28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10" y="50"/>
                  <a:pt x="12" y="45"/>
                  <a:pt x="1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9" y="45"/>
                  <a:pt x="28" y="50"/>
                  <a:pt x="28" y="56"/>
                </a:cubicBezTo>
                <a:close/>
                <a:moveTo>
                  <a:pt x="38" y="66"/>
                </a:moveTo>
                <a:cubicBezTo>
                  <a:pt x="56" y="66"/>
                  <a:pt x="56" y="66"/>
                  <a:pt x="56" y="66"/>
                </a:cubicBezTo>
                <a:cubicBezTo>
                  <a:pt x="56" y="82"/>
                  <a:pt x="56" y="82"/>
                  <a:pt x="56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9" y="77"/>
                  <a:pt x="38" y="71"/>
                  <a:pt x="38" y="66"/>
                </a:cubicBezTo>
                <a:close/>
                <a:moveTo>
                  <a:pt x="56" y="91"/>
                </a:moveTo>
                <a:cubicBezTo>
                  <a:pt x="56" y="105"/>
                  <a:pt x="56" y="105"/>
                  <a:pt x="56" y="105"/>
                </a:cubicBezTo>
                <a:cubicBezTo>
                  <a:pt x="52" y="101"/>
                  <a:pt x="48" y="96"/>
                  <a:pt x="45" y="91"/>
                </a:cubicBezTo>
                <a:lnTo>
                  <a:pt x="56" y="91"/>
                </a:lnTo>
                <a:close/>
                <a:moveTo>
                  <a:pt x="66" y="105"/>
                </a:moveTo>
                <a:cubicBezTo>
                  <a:pt x="66" y="91"/>
                  <a:pt x="66" y="91"/>
                  <a:pt x="6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3" y="96"/>
                  <a:pt x="70" y="101"/>
                  <a:pt x="66" y="105"/>
                </a:cubicBezTo>
                <a:close/>
                <a:moveTo>
                  <a:pt x="66" y="82"/>
                </a:moveTo>
                <a:cubicBezTo>
                  <a:pt x="66" y="66"/>
                  <a:pt x="66" y="66"/>
                  <a:pt x="66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1"/>
                  <a:pt x="82" y="77"/>
                  <a:pt x="81" y="82"/>
                </a:cubicBezTo>
                <a:lnTo>
                  <a:pt x="66" y="82"/>
                </a:lnTo>
                <a:close/>
                <a:moveTo>
                  <a:pt x="94" y="66"/>
                </a:moveTo>
                <a:cubicBezTo>
                  <a:pt x="112" y="66"/>
                  <a:pt x="112" y="66"/>
                  <a:pt x="112" y="66"/>
                </a:cubicBezTo>
                <a:cubicBezTo>
                  <a:pt x="111" y="71"/>
                  <a:pt x="110" y="77"/>
                  <a:pt x="108" y="82"/>
                </a:cubicBezTo>
                <a:cubicBezTo>
                  <a:pt x="91" y="82"/>
                  <a:pt x="91" y="82"/>
                  <a:pt x="91" y="82"/>
                </a:cubicBezTo>
                <a:cubicBezTo>
                  <a:pt x="92" y="76"/>
                  <a:pt x="93" y="71"/>
                  <a:pt x="94" y="66"/>
                </a:cubicBezTo>
                <a:close/>
                <a:moveTo>
                  <a:pt x="102" y="30"/>
                </a:moveTo>
                <a:cubicBezTo>
                  <a:pt x="87" y="30"/>
                  <a:pt x="87" y="30"/>
                  <a:pt x="87" y="30"/>
                </a:cubicBezTo>
                <a:cubicBezTo>
                  <a:pt x="84" y="23"/>
                  <a:pt x="79" y="17"/>
                  <a:pt x="74" y="11"/>
                </a:cubicBezTo>
                <a:cubicBezTo>
                  <a:pt x="85" y="14"/>
                  <a:pt x="95" y="21"/>
                  <a:pt x="102" y="30"/>
                </a:cubicBezTo>
                <a:close/>
                <a:moveTo>
                  <a:pt x="48" y="11"/>
                </a:moveTo>
                <a:cubicBezTo>
                  <a:pt x="42" y="17"/>
                  <a:pt x="38" y="23"/>
                  <a:pt x="35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7" y="21"/>
                  <a:pt x="36" y="14"/>
                  <a:pt x="48" y="11"/>
                </a:cubicBezTo>
                <a:close/>
                <a:moveTo>
                  <a:pt x="20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8" y="98"/>
                  <a:pt x="42" y="105"/>
                  <a:pt x="48" y="110"/>
                </a:cubicBezTo>
                <a:cubicBezTo>
                  <a:pt x="36" y="107"/>
                  <a:pt x="27" y="100"/>
                  <a:pt x="20" y="91"/>
                </a:cubicBezTo>
                <a:close/>
                <a:moveTo>
                  <a:pt x="74" y="110"/>
                </a:moveTo>
                <a:cubicBezTo>
                  <a:pt x="79" y="105"/>
                  <a:pt x="84" y="98"/>
                  <a:pt x="87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95" y="100"/>
                  <a:pt x="85" y="107"/>
                  <a:pt x="74" y="110"/>
                </a:cubicBezTo>
                <a:close/>
                <a:moveTo>
                  <a:pt x="74" y="110"/>
                </a:moveTo>
                <a:cubicBezTo>
                  <a:pt x="74" y="110"/>
                  <a:pt x="74" y="110"/>
                  <a:pt x="74" y="11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sz="1351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30" name="Picture 2" descr="C:\Users\lenovo\Desktop\百年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5450" cy="1028275"/>
          </a:xfrm>
          <a:prstGeom prst="rect">
            <a:avLst/>
          </a:prstGeom>
          <a:noFill/>
        </p:spPr>
      </p:pic>
      <p:sp>
        <p:nvSpPr>
          <p:cNvPr id="25" name="文本框 26"/>
          <p:cNvSpPr txBox="1"/>
          <p:nvPr/>
        </p:nvSpPr>
        <p:spPr>
          <a:xfrm>
            <a:off x="5112514" y="23885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 取 情 况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675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  <p:bldP spid="18" grpId="0" animBg="1"/>
      <p:bldP spid="19" grpId="0" animBg="1"/>
      <p:bldP spid="20" grpId="0" animBg="1"/>
      <p:bldP spid="48" grpId="0"/>
      <p:bldP spid="49" grpId="0"/>
      <p:bldP spid="50" grpId="0"/>
      <p:bldP spid="51" grpId="0"/>
      <p:bldP spid="22" grpId="0"/>
      <p:bldP spid="27" grpId="0"/>
      <p:bldP spid="28" grpId="0"/>
      <p:bldP spid="29" grpId="0"/>
      <p:bldP spid="21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/>
          <p:nvPr/>
        </p:nvSpPr>
        <p:spPr>
          <a:xfrm>
            <a:off x="731521" y="1140311"/>
            <a:ext cx="3399416" cy="2549562"/>
          </a:xfrm>
          <a:prstGeom prst="rect">
            <a:avLst/>
          </a:prstGeom>
          <a:noFill/>
          <a:ln w="57150">
            <a:solidFill>
              <a:srgbClr val="295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7"/>
          <p:cNvSpPr/>
          <p:nvPr/>
        </p:nvSpPr>
        <p:spPr>
          <a:xfrm>
            <a:off x="4916245" y="1183342"/>
            <a:ext cx="2549562" cy="2517288"/>
          </a:xfrm>
          <a:prstGeom prst="rect">
            <a:avLst/>
          </a:prstGeom>
          <a:noFill/>
          <a:ln w="57150">
            <a:solidFill>
              <a:srgbClr val="295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0"/>
          <p:cNvSpPr/>
          <p:nvPr/>
        </p:nvSpPr>
        <p:spPr>
          <a:xfrm>
            <a:off x="8530813" y="1237130"/>
            <a:ext cx="2377440" cy="2355925"/>
          </a:xfrm>
          <a:prstGeom prst="rect">
            <a:avLst/>
          </a:prstGeom>
          <a:noFill/>
          <a:ln w="57150">
            <a:solidFill>
              <a:srgbClr val="295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862378" y="3852170"/>
            <a:ext cx="199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上课时间</a:t>
            </a:r>
          </a:p>
        </p:txBody>
      </p:sp>
      <p:sp>
        <p:nvSpPr>
          <p:cNvPr id="20" name="Text Placeholder 32"/>
          <p:cNvSpPr txBox="1"/>
          <p:nvPr/>
        </p:nvSpPr>
        <p:spPr>
          <a:xfrm>
            <a:off x="865949" y="4394664"/>
            <a:ext cx="2401157" cy="1269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/>
              <a:t>全日制为工作日</a:t>
            </a:r>
            <a:r>
              <a:rPr lang="en-US" altLang="zh-CN" sz="1600" b="1" dirty="0" smtClean="0"/>
              <a:t>+</a:t>
            </a:r>
            <a:r>
              <a:rPr lang="zh-CN" altLang="en-US" sz="1600" b="1" dirty="0" smtClean="0"/>
              <a:t>周末；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r>
              <a:rPr lang="zh-CN" altLang="en-US" sz="1600" b="1" dirty="0" smtClean="0"/>
              <a:t>非全日制</a:t>
            </a:r>
            <a:r>
              <a:rPr lang="zh-CN" altLang="zh-CN" sz="1600" b="1" dirty="0" smtClean="0"/>
              <a:t>为周末</a:t>
            </a:r>
            <a:r>
              <a:rPr lang="zh-CN" altLang="en-US" sz="1600" b="1" dirty="0" smtClean="0"/>
              <a:t>。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r>
              <a:rPr lang="zh-CN" altLang="zh-CN" sz="1600" b="1" dirty="0" smtClean="0"/>
              <a:t>学制</a:t>
            </a:r>
            <a:r>
              <a:rPr lang="zh-CN" altLang="en-US" sz="1600" b="1" dirty="0" smtClean="0"/>
              <a:t>均</a:t>
            </a:r>
            <a:r>
              <a:rPr lang="zh-CN" altLang="zh-CN" sz="1600" b="1" dirty="0" smtClean="0"/>
              <a:t>为</a:t>
            </a:r>
            <a:r>
              <a:rPr lang="en-US" altLang="zh-CN" sz="1600" b="1" dirty="0" smtClean="0"/>
              <a:t>2.5</a:t>
            </a:r>
            <a:r>
              <a:rPr lang="zh-CN" altLang="zh-CN" sz="1600" b="1" dirty="0" smtClean="0"/>
              <a:t>年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4936307" y="3830655"/>
            <a:ext cx="199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学费</a:t>
            </a:r>
          </a:p>
        </p:txBody>
      </p:sp>
      <p:sp>
        <p:nvSpPr>
          <p:cNvPr id="22" name="Text Placeholder 32"/>
          <p:cNvSpPr txBox="1"/>
          <p:nvPr/>
        </p:nvSpPr>
        <p:spPr>
          <a:xfrm>
            <a:off x="4907604" y="4351633"/>
            <a:ext cx="2401157" cy="2183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zh-CN" sz="1600" b="1" dirty="0" smtClean="0"/>
              <a:t>南开大学</a:t>
            </a:r>
            <a:r>
              <a:rPr lang="en-US" altLang="zh-CN" sz="1600" b="1" dirty="0" smtClean="0"/>
              <a:t>MTA2019</a:t>
            </a:r>
            <a:r>
              <a:rPr lang="zh-CN" altLang="zh-CN" sz="1600" b="1" dirty="0" smtClean="0"/>
              <a:t>年学费</a:t>
            </a:r>
            <a:r>
              <a:rPr lang="zh-CN" altLang="en-US" sz="1600" b="1" dirty="0" smtClean="0"/>
              <a:t>：</a:t>
            </a:r>
            <a:endParaRPr lang="en-US" altLang="zh-CN" sz="1600" b="1" dirty="0" smtClean="0"/>
          </a:p>
          <a:p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Century Gothic" panose="020B0502020202020204" pitchFamily="34" charset="0"/>
            </a:endParaRPr>
          </a:p>
          <a:p>
            <a:r>
              <a:rPr lang="zh-CN" altLang="en-US" sz="1600" b="1" dirty="0" smtClean="0"/>
              <a:t>全日制</a:t>
            </a:r>
            <a:r>
              <a:rPr lang="en-US" altLang="zh-CN" sz="1600" b="1" dirty="0" smtClean="0"/>
              <a:t>7</a:t>
            </a:r>
            <a:r>
              <a:rPr lang="zh-CN" altLang="zh-CN" sz="1600" b="1" dirty="0" smtClean="0"/>
              <a:t>万</a:t>
            </a:r>
            <a:r>
              <a:rPr lang="zh-CN" altLang="en-US" sz="1600" b="1" dirty="0" smtClean="0"/>
              <a:t>元</a:t>
            </a:r>
            <a:r>
              <a:rPr lang="zh-CN" altLang="zh-CN" sz="1600" b="1" dirty="0" smtClean="0"/>
              <a:t>，</a:t>
            </a:r>
            <a:endParaRPr lang="en-US" altLang="zh-CN" sz="1600" b="1" dirty="0" smtClean="0"/>
          </a:p>
          <a:p>
            <a:r>
              <a:rPr lang="zh-CN" altLang="en-US" sz="1600" b="1" dirty="0" smtClean="0"/>
              <a:t>非全日制</a:t>
            </a:r>
            <a:r>
              <a:rPr lang="en-US" altLang="zh-CN" sz="1600" b="1" dirty="0" smtClean="0"/>
              <a:t>9.3</a:t>
            </a:r>
            <a:r>
              <a:rPr lang="zh-CN" altLang="en-US" sz="1600" b="1" dirty="0" smtClean="0"/>
              <a:t>万元。</a:t>
            </a:r>
            <a:endParaRPr lang="en-US" altLang="zh-CN" sz="1600" b="1" dirty="0" smtClean="0"/>
          </a:p>
          <a:p>
            <a:r>
              <a:rPr lang="zh-CN" altLang="zh-CN" sz="1600" b="1" dirty="0" smtClean="0"/>
              <a:t>可一次性缴齐也可分</a:t>
            </a:r>
            <a:r>
              <a:rPr lang="en-US" altLang="zh-CN" sz="1600" b="1" dirty="0" smtClean="0"/>
              <a:t>3</a:t>
            </a:r>
            <a:r>
              <a:rPr lang="zh-CN" altLang="en-US" sz="1600" b="1" dirty="0" smtClean="0"/>
              <a:t>次</a:t>
            </a:r>
            <a:r>
              <a:rPr lang="zh-CN" altLang="zh-CN" sz="1600" b="1" dirty="0" smtClean="0"/>
              <a:t>缴纳</a:t>
            </a:r>
            <a:r>
              <a:rPr lang="zh-CN" altLang="zh-CN" sz="1400" b="1" dirty="0" smtClean="0"/>
              <a:t>。</a:t>
            </a:r>
            <a:endParaRPr lang="en-US" altLang="zh-CN" sz="1400" b="1" dirty="0" smtClean="0"/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8519953" y="3809139"/>
            <a:ext cx="199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证书授予</a:t>
            </a:r>
          </a:p>
        </p:txBody>
      </p:sp>
      <p:sp>
        <p:nvSpPr>
          <p:cNvPr id="24" name="Text Placeholder 32"/>
          <p:cNvSpPr txBox="1"/>
          <p:nvPr/>
        </p:nvSpPr>
        <p:spPr>
          <a:xfrm>
            <a:off x="8555797" y="4254814"/>
            <a:ext cx="2401157" cy="2273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zh-CN" sz="1600" b="1" dirty="0" smtClean="0"/>
              <a:t>毕业后授予</a:t>
            </a:r>
            <a:r>
              <a:rPr lang="zh-CN" altLang="en-US" sz="1600" b="1" dirty="0" smtClean="0"/>
              <a:t>：</a:t>
            </a:r>
            <a:endParaRPr lang="en-US" altLang="zh-CN" sz="1600" b="1" dirty="0" smtClean="0"/>
          </a:p>
          <a:p>
            <a:pPr>
              <a:buFont typeface="Arial" pitchFamily="34" charset="0"/>
              <a:buChar char="•"/>
            </a:pPr>
            <a:r>
              <a:rPr lang="zh-CN" altLang="zh-CN" sz="1600" b="1" dirty="0" smtClean="0"/>
              <a:t>南开大学旅游管理专业硕士研究生毕业证书</a:t>
            </a:r>
            <a:r>
              <a:rPr lang="zh-CN" altLang="en-US" sz="1600" b="1" dirty="0" smtClean="0"/>
              <a:t>（全日制</a:t>
            </a:r>
            <a:r>
              <a:rPr lang="en-US" altLang="zh-CN" sz="1600" b="1" dirty="0" smtClean="0"/>
              <a:t>/</a:t>
            </a:r>
            <a:r>
              <a:rPr lang="zh-CN" altLang="en-US" sz="1600" b="1" dirty="0" smtClean="0"/>
              <a:t>非全日制</a:t>
            </a:r>
            <a:r>
              <a:rPr lang="zh-CN" altLang="en-US" sz="1600" b="1" dirty="0" smtClean="0"/>
              <a:t>）</a:t>
            </a:r>
            <a:endParaRPr lang="en-US" altLang="zh-CN" sz="1600" b="1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1600" b="1" dirty="0" smtClean="0"/>
              <a:t>南开大学旅游管理专业</a:t>
            </a:r>
            <a:r>
              <a:rPr lang="zh-CN" altLang="zh-CN" sz="1600" b="1" dirty="0" smtClean="0"/>
              <a:t>硕士学位证书</a:t>
            </a:r>
            <a:r>
              <a:rPr lang="zh-CN" altLang="en-US" sz="1600" b="1" dirty="0" smtClean="0"/>
              <a:t>（全日制</a:t>
            </a:r>
            <a:r>
              <a:rPr lang="en-US" altLang="zh-CN" sz="1600" b="1" dirty="0" smtClean="0"/>
              <a:t>/</a:t>
            </a:r>
            <a:r>
              <a:rPr lang="zh-CN" altLang="en-US" sz="1600" b="1" dirty="0" smtClean="0"/>
              <a:t>非全日制）</a:t>
            </a:r>
            <a:endParaRPr lang="en-US" altLang="zh-CN" sz="1600" b="1" dirty="0" smtClean="0"/>
          </a:p>
        </p:txBody>
      </p:sp>
      <p:sp>
        <p:nvSpPr>
          <p:cNvPr id="39" name="矩形 38"/>
          <p:cNvSpPr/>
          <p:nvPr/>
        </p:nvSpPr>
        <p:spPr>
          <a:xfrm>
            <a:off x="570865" y="441960"/>
            <a:ext cx="132715" cy="10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1388725" y="5372735"/>
            <a:ext cx="132715" cy="10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占位符 15" descr="学生赴美国参加中佛罗里达大学与迪士尼联合教学实习项目.jpg"/>
          <p:cNvPicPr>
            <a:picLocks noChangeAspect="1"/>
          </p:cNvPicPr>
          <p:nvPr/>
        </p:nvPicPr>
        <p:blipFill>
          <a:blip r:embed="rId3" cstate="print"/>
          <a:srcRect l="12468" r="12468"/>
          <a:stretch>
            <a:fillRect/>
          </a:stretch>
        </p:blipFill>
        <p:spPr>
          <a:xfrm>
            <a:off x="4962535" y="1196284"/>
            <a:ext cx="2481757" cy="2481757"/>
          </a:xfrm>
          <a:prstGeom prst="rect">
            <a:avLst/>
          </a:prstGeom>
        </p:spPr>
      </p:pic>
      <p:pic>
        <p:nvPicPr>
          <p:cNvPr id="29" name="图片占位符 25" descr="南开大学首届MTA毕业生.JPG"/>
          <p:cNvPicPr>
            <a:picLocks noChangeAspect="1"/>
          </p:cNvPicPr>
          <p:nvPr/>
        </p:nvPicPr>
        <p:blipFill>
          <a:blip r:embed="rId4" cstate="print"/>
          <a:srcRect l="16755" r="16755"/>
          <a:stretch>
            <a:fillRect/>
          </a:stretch>
        </p:blipFill>
        <p:spPr>
          <a:xfrm>
            <a:off x="8562040" y="1253437"/>
            <a:ext cx="2313942" cy="2313942"/>
          </a:xfrm>
          <a:prstGeom prst="rect">
            <a:avLst/>
          </a:prstGeom>
        </p:spPr>
      </p:pic>
      <p:pic>
        <p:nvPicPr>
          <p:cNvPr id="2050" name="Picture 2" descr="C:\Users\lenovo\Desktop\2019天航企业大讲堂\天航宣讲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034" y="1168423"/>
            <a:ext cx="3344857" cy="2508643"/>
          </a:xfrm>
          <a:prstGeom prst="rect">
            <a:avLst/>
          </a:prstGeom>
          <a:noFill/>
        </p:spPr>
      </p:pic>
      <p:sp>
        <p:nvSpPr>
          <p:cNvPr id="17" name="文本框 26"/>
          <p:cNvSpPr txBox="1"/>
          <p:nvPr/>
        </p:nvSpPr>
        <p:spPr>
          <a:xfrm>
            <a:off x="2003554" y="249610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 本 信 息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C:\Users\lenovo\Desktop\百年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95450" cy="1028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="" xmlns:a16="http://schemas.microsoft.com/office/drawing/2014/main" id="{753AE0DA-15E5-4DCC-A752-959DD27DA2A1}"/>
              </a:ext>
            </a:extLst>
          </p:cNvPr>
          <p:cNvGrpSpPr/>
          <p:nvPr/>
        </p:nvGrpSpPr>
        <p:grpSpPr>
          <a:xfrm>
            <a:off x="4864191" y="885371"/>
            <a:ext cx="8157245" cy="7652808"/>
            <a:chOff x="4864191" y="885371"/>
            <a:chExt cx="8157245" cy="7652808"/>
          </a:xfrm>
        </p:grpSpPr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EC667379-3531-4F71-B39D-23E90A80E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t="12967" r="49233" b="-1"/>
            <a:stretch/>
          </p:blipFill>
          <p:spPr>
            <a:xfrm>
              <a:off x="4864191" y="885371"/>
              <a:ext cx="7327809" cy="7068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BF85103-7353-4298-B2F0-F9C1AF311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2967" r="1755" b="-1"/>
            <a:stretch/>
          </p:blipFill>
          <p:spPr>
            <a:xfrm rot="20466704">
              <a:off x="7418922" y="5745845"/>
              <a:ext cx="5602514" cy="2792334"/>
            </a:xfrm>
            <a:prstGeom prst="rect">
              <a:avLst/>
            </a:prstGeom>
          </p:spPr>
        </p:pic>
      </p:grpSp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7DAF67C1-CC3A-4295-A315-6722B4DAA856}"/>
              </a:ext>
            </a:extLst>
          </p:cNvPr>
          <p:cNvGrpSpPr/>
          <p:nvPr/>
        </p:nvGrpSpPr>
        <p:grpSpPr>
          <a:xfrm>
            <a:off x="984479" y="1070748"/>
            <a:ext cx="4654323" cy="4105199"/>
            <a:chOff x="4001182" y="2630152"/>
            <a:chExt cx="4654323" cy="4105199"/>
          </a:xfrm>
        </p:grpSpPr>
        <p:grpSp>
          <p:nvGrpSpPr>
            <p:cNvPr id="4" name="组合 36">
              <a:extLst>
                <a:ext uri="{FF2B5EF4-FFF2-40B4-BE49-F238E27FC236}">
                  <a16:creationId xmlns="" xmlns:a16="http://schemas.microsoft.com/office/drawing/2014/main" id="{D23DFBA7-83B6-458A-9D31-5F89B1856883}"/>
                </a:ext>
              </a:extLst>
            </p:cNvPr>
            <p:cNvGrpSpPr/>
            <p:nvPr/>
          </p:nvGrpSpPr>
          <p:grpSpPr>
            <a:xfrm>
              <a:off x="4001182" y="3111282"/>
              <a:ext cx="4654323" cy="3624069"/>
              <a:chOff x="4001182" y="2687715"/>
              <a:chExt cx="4654323" cy="3624069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A5849069-F1A7-4430-86ED-0FD87D872D48}"/>
                  </a:ext>
                </a:extLst>
              </p:cNvPr>
              <p:cNvSpPr txBox="1"/>
              <p:nvPr/>
            </p:nvSpPr>
            <p:spPr>
              <a:xfrm>
                <a:off x="4094300" y="2902258"/>
                <a:ext cx="39944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spcBef>
                    <a:spcPct val="0"/>
                  </a:spcBef>
                </a:pPr>
                <a:endPara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id="{2EFBD5E7-8229-4546-B781-1EEB043F92FE}"/>
                  </a:ext>
                </a:extLst>
              </p:cNvPr>
              <p:cNvSpPr/>
              <p:nvPr/>
            </p:nvSpPr>
            <p:spPr>
              <a:xfrm>
                <a:off x="4001182" y="2687715"/>
                <a:ext cx="4654323" cy="3624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855" indent="0">
                  <a:lnSpc>
                    <a:spcPts val="2080"/>
                  </a:lnSpc>
                  <a:spcBef>
                    <a:spcPts val="1200"/>
                  </a:spcBef>
                  <a:spcAft>
                    <a:spcPts val="2400"/>
                  </a:spcAft>
                  <a:buFont typeface="Wingdings 3" panose="05040102010807070707" pitchFamily="18" charset="2"/>
                  <a:buNone/>
                  <a:defRPr/>
                </a:pPr>
                <a:r>
                  <a:rPr lang="zh-CN" altLang="en-US" sz="1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+mn-ea"/>
                  </a:rPr>
                  <a:t>南开大学</a:t>
                </a:r>
                <a:r>
                  <a:rPr lang="en-US" altLang="zh-CN" sz="1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+mn-ea"/>
                  </a:rPr>
                  <a:t>MTA</a:t>
                </a:r>
                <a:r>
                  <a:rPr lang="zh-CN" altLang="en-US" sz="1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+mn-ea"/>
                  </a:rPr>
                  <a:t>教育中心    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招生负责人：刘芯宇老师</a:t>
                </a:r>
                <a:endParaRPr lang="en-US" altLang="zh-CN" sz="1400" b="1" dirty="0" smtClean="0">
                  <a:latin typeface="微软雅黑" charset="0"/>
                  <a:ea typeface="微软雅黑" charset="0"/>
                </a:endParaRP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 地址：天津市津南区海河教育园区同砚路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+mn-ea"/>
                  </a:rPr>
                  <a:t>38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号南开大学津南校区旅游与服务学院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+mn-ea"/>
                  </a:rPr>
                  <a:t>/ 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天津市南开区卫津路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+mn-ea"/>
                  </a:rPr>
                  <a:t>94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号南开大学主楼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+mn-ea"/>
                  </a:rPr>
                  <a:t>304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室</a:t>
                </a: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+mn-ea"/>
                  </a:rPr>
                  <a:t> 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+mn-ea"/>
                  </a:rPr>
                  <a:t>电话：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（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022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）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23012809 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  </a:t>
                </a: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                       18698039901</a:t>
                </a:r>
                <a:endParaRPr lang="en-US" altLang="zh-CN" sz="1400" b="1" dirty="0" smtClean="0">
                  <a:latin typeface="微软雅黑" charset="0"/>
                  <a:ea typeface="微软雅黑" charset="0"/>
                  <a:sym typeface="Wingdings" pitchFamily="2" charset="2"/>
                </a:endParaRP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 官方网址：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  <a:hlinkClick r:id="rId5"/>
                  </a:rPr>
                  <a:t>http://mta.nankai.edu.cn</a:t>
                </a:r>
                <a:endParaRPr lang="en-US" altLang="zh-CN" sz="1400" b="1" dirty="0" smtClean="0">
                  <a:latin typeface="微软雅黑" charset="0"/>
                  <a:ea typeface="微软雅黑" charset="0"/>
                  <a:sym typeface="Wingdings" pitchFamily="2" charset="2"/>
                </a:endParaRP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旅游与服务学院官网： 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http://tas.nankai.edu.cn/</a:t>
                </a: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 新浪微博：“南开大学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MTA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中心”</a:t>
                </a:r>
                <a:endParaRPr lang="en-US" altLang="zh-CN" sz="1400" b="1" dirty="0" smtClean="0">
                  <a:latin typeface="微软雅黑" charset="0"/>
                  <a:ea typeface="微软雅黑" charset="0"/>
                  <a:sym typeface="Wingdings" pitchFamily="2" charset="2"/>
                </a:endParaRPr>
              </a:p>
              <a:p>
                <a:pPr marL="109855">
                  <a:spcAft>
                    <a:spcPts val="600"/>
                  </a:spcAft>
                  <a:defRPr/>
                </a:pPr>
                <a:endParaRPr lang="zh-CN" altLang="en-US" sz="1400" b="1" dirty="0" smtClean="0">
                  <a:latin typeface="微软雅黑" charset="0"/>
                  <a:ea typeface="微软雅黑" charset="0"/>
                  <a:sym typeface="Wingdings" pitchFamily="2" charset="2"/>
                </a:endParaRPr>
              </a:p>
              <a:p>
                <a:pPr marL="109855">
                  <a:spcAft>
                    <a:spcPts val="600"/>
                  </a:spcAft>
                  <a:defRPr/>
                </a:pP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 微信公众号：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“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南开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MTA</a:t>
                </a:r>
                <a:r>
                  <a:rPr lang="zh-CN" altLang="en-US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教育中心</a:t>
                </a:r>
                <a:r>
                  <a:rPr lang="en-US" altLang="zh-CN" sz="1400" b="1" dirty="0" smtClean="0">
                    <a:latin typeface="微软雅黑" charset="0"/>
                    <a:ea typeface="微软雅黑" charset="0"/>
                    <a:sym typeface="Wingdings" pitchFamily="2" charset="2"/>
                  </a:rPr>
                  <a:t>”</a:t>
                </a:r>
              </a:p>
              <a:p>
                <a:endParaRPr lang="en-US" altLang="zh-CN" sz="1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C9812007-92EC-4929-BE66-6DC9A9D492D0}"/>
                </a:ext>
              </a:extLst>
            </p:cNvPr>
            <p:cNvSpPr txBox="1"/>
            <p:nvPr/>
          </p:nvSpPr>
          <p:spPr>
            <a:xfrm>
              <a:off x="4755947" y="2630152"/>
              <a:ext cx="2753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0"/>
                </a:spcBef>
              </a:pP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itchFamily="49" charset="-122"/>
                  <a:ea typeface="隶书" pitchFamily="49" charset="-122"/>
                  <a:sym typeface="Century Gothic" panose="020B0502020202020204" pitchFamily="34" charset="0"/>
                </a:rPr>
                <a:t>联系我们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itchFamily="49" charset="-122"/>
                <a:ea typeface="隶书" pitchFamily="49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5" name="组合 142">
            <a:extLst>
              <a:ext uri="{FF2B5EF4-FFF2-40B4-BE49-F238E27FC236}">
                <a16:creationId xmlns="" xmlns:a16="http://schemas.microsoft.com/office/drawing/2014/main" id="{6D3EEC46-5D26-46FD-875B-492D32DFC2E2}"/>
              </a:ext>
            </a:extLst>
          </p:cNvPr>
          <p:cNvGrpSpPr/>
          <p:nvPr/>
        </p:nvGrpSpPr>
        <p:grpSpPr>
          <a:xfrm>
            <a:off x="2482675" y="197959"/>
            <a:ext cx="838208" cy="842853"/>
            <a:chOff x="0" y="0"/>
            <a:chExt cx="388226" cy="389574"/>
          </a:xfrm>
          <a:solidFill>
            <a:srgbClr val="841A1F"/>
          </a:solidFill>
        </p:grpSpPr>
        <p:sp>
          <p:nvSpPr>
            <p:cNvPr id="27" name="Freeform 55">
              <a:extLst>
                <a:ext uri="{FF2B5EF4-FFF2-40B4-BE49-F238E27FC236}">
                  <a16:creationId xmlns="" xmlns:a16="http://schemas.microsoft.com/office/drawing/2014/main" id="{D4AB4597-D340-4AFC-9824-2AC8370F5412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0" y="0"/>
              <a:ext cx="388226" cy="389574"/>
            </a:xfrm>
            <a:custGeom>
              <a:avLst/>
              <a:gdLst>
                <a:gd name="txL" fmla="*/ 0 w 122"/>
                <a:gd name="txT" fmla="*/ 0 h 122"/>
                <a:gd name="txR" fmla="*/ 122 w 122"/>
                <a:gd name="txB" fmla="*/ 122 h 122"/>
              </a:gdLst>
              <a:ahLst/>
              <a:cxnLst>
                <a:cxn ang="0">
                  <a:pos x="1154396484" y="81574246"/>
                </a:cxn>
                <a:cxn ang="0">
                  <a:pos x="850606533" y="81574246"/>
                </a:cxn>
                <a:cxn ang="0">
                  <a:pos x="465807639" y="479246351"/>
                </a:cxn>
                <a:cxn ang="0">
                  <a:pos x="465807639" y="560820571"/>
                </a:cxn>
                <a:cxn ang="0">
                  <a:pos x="121514757" y="907506419"/>
                </a:cxn>
                <a:cxn ang="0">
                  <a:pos x="60757379" y="1142033101"/>
                </a:cxn>
                <a:cxn ang="0">
                  <a:pos x="10125698" y="1193016191"/>
                </a:cxn>
                <a:cxn ang="0">
                  <a:pos x="10125698" y="1233803301"/>
                </a:cxn>
                <a:cxn ang="0">
                  <a:pos x="50631671" y="1233803301"/>
                </a:cxn>
                <a:cxn ang="0">
                  <a:pos x="101263342" y="1182820212"/>
                </a:cxn>
                <a:cxn ang="0">
                  <a:pos x="334167136" y="1121637949"/>
                </a:cxn>
                <a:cxn ang="0">
                  <a:pos x="678459968" y="774948909"/>
                </a:cxn>
                <a:cxn ang="0">
                  <a:pos x="759471895" y="774948909"/>
                </a:cxn>
                <a:cxn ang="0">
                  <a:pos x="1154396484" y="387476051"/>
                </a:cxn>
                <a:cxn ang="0">
                  <a:pos x="1154396484" y="81574246"/>
                </a:cxn>
                <a:cxn ang="0">
                  <a:pos x="293661173" y="1080850839"/>
                </a:cxn>
                <a:cxn ang="0">
                  <a:pos x="121514757" y="1121637949"/>
                </a:cxn>
                <a:cxn ang="0">
                  <a:pos x="162020721" y="948293529"/>
                </a:cxn>
                <a:cxn ang="0">
                  <a:pos x="506313602" y="601607682"/>
                </a:cxn>
                <a:cxn ang="0">
                  <a:pos x="637954005" y="734164992"/>
                </a:cxn>
                <a:cxn ang="0">
                  <a:pos x="293661173" y="1080850839"/>
                </a:cxn>
                <a:cxn ang="0">
                  <a:pos x="718965931" y="734164992"/>
                </a:cxn>
                <a:cxn ang="0">
                  <a:pos x="506313602" y="520033461"/>
                </a:cxn>
                <a:cxn ang="0">
                  <a:pos x="891112496" y="122361381"/>
                </a:cxn>
                <a:cxn ang="0">
                  <a:pos x="1113890521" y="122361381"/>
                </a:cxn>
                <a:cxn ang="0">
                  <a:pos x="1113890521" y="346688941"/>
                </a:cxn>
                <a:cxn ang="0">
                  <a:pos x="718965931" y="734164992"/>
                </a:cxn>
              </a:cxnLst>
              <a:rect l="txL" t="txT" r="txR" b="txB"/>
              <a:pathLst>
                <a:path w="122" h="122">
                  <a:moveTo>
                    <a:pt x="114" y="8"/>
                  </a:moveTo>
                  <a:cubicBezTo>
                    <a:pt x="106" y="0"/>
                    <a:pt x="92" y="0"/>
                    <a:pt x="84" y="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3" y="49"/>
                    <a:pt x="43" y="53"/>
                    <a:pt x="46" y="55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6" y="94"/>
                    <a:pt x="2" y="106"/>
                    <a:pt x="6" y="112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18"/>
                    <a:pt x="0" y="120"/>
                    <a:pt x="1" y="121"/>
                  </a:cubicBezTo>
                  <a:cubicBezTo>
                    <a:pt x="2" y="122"/>
                    <a:pt x="4" y="122"/>
                    <a:pt x="5" y="121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6" y="120"/>
                    <a:pt x="28" y="116"/>
                    <a:pt x="33" y="11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9" y="79"/>
                    <a:pt x="73" y="79"/>
                    <a:pt x="75" y="76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22" y="30"/>
                    <a:pt x="122" y="16"/>
                    <a:pt x="114" y="8"/>
                  </a:cubicBezTo>
                  <a:close/>
                  <a:moveTo>
                    <a:pt x="29" y="106"/>
                  </a:moveTo>
                  <a:cubicBezTo>
                    <a:pt x="25" y="110"/>
                    <a:pt x="15" y="114"/>
                    <a:pt x="12" y="110"/>
                  </a:cubicBezTo>
                  <a:cubicBezTo>
                    <a:pt x="8" y="107"/>
                    <a:pt x="12" y="97"/>
                    <a:pt x="16" y="9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29" y="106"/>
                  </a:lnTo>
                  <a:close/>
                  <a:moveTo>
                    <a:pt x="71" y="72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4" y="7"/>
                    <a:pt x="104" y="7"/>
                    <a:pt x="110" y="12"/>
                  </a:cubicBezTo>
                  <a:cubicBezTo>
                    <a:pt x="115" y="18"/>
                    <a:pt x="115" y="28"/>
                    <a:pt x="110" y="34"/>
                  </a:cubicBezTo>
                  <a:lnTo>
                    <a:pt x="71" y="7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="" xmlns:a16="http://schemas.microsoft.com/office/drawing/2014/main" id="{6187B2F0-0A45-43E1-88DA-99988BF50786}"/>
                </a:ext>
              </a:extLst>
            </p:cNvPr>
            <p:cNvSpPr/>
            <p:nvPr/>
          </p:nvSpPr>
          <p:spPr>
            <a:xfrm>
              <a:off x="257469" y="142889"/>
              <a:ext cx="121321" cy="125364"/>
            </a:xfrm>
            <a:custGeom>
              <a:avLst/>
              <a:gdLst>
                <a:gd name="txL" fmla="*/ 0 w 38"/>
                <a:gd name="txT" fmla="*/ 0 h 39"/>
                <a:gd name="txR" fmla="*/ 38 w 38"/>
                <a:gd name="txB" fmla="*/ 39 h 39"/>
              </a:gdLst>
              <a:ahLst/>
              <a:cxnLst>
                <a:cxn ang="0">
                  <a:pos x="377142240" y="20665771"/>
                </a:cxn>
                <a:cxn ang="0">
                  <a:pos x="336372015" y="20665771"/>
                </a:cxn>
                <a:cxn ang="0">
                  <a:pos x="10194156" y="340980404"/>
                </a:cxn>
                <a:cxn ang="0">
                  <a:pos x="10194156" y="392646424"/>
                </a:cxn>
                <a:cxn ang="0">
                  <a:pos x="50964390" y="392646424"/>
                </a:cxn>
                <a:cxn ang="0">
                  <a:pos x="377142240" y="61997321"/>
                </a:cxn>
                <a:cxn ang="0">
                  <a:pos x="377142240" y="20665771"/>
                </a:cxn>
              </a:cxnLst>
              <a:rect l="txL" t="txT" r="txR" b="txB"/>
              <a:pathLst>
                <a:path w="38" h="39">
                  <a:moveTo>
                    <a:pt x="37" y="2"/>
                  </a:moveTo>
                  <a:cubicBezTo>
                    <a:pt x="36" y="0"/>
                    <a:pt x="34" y="0"/>
                    <a:pt x="33" y="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7"/>
                    <a:pt x="1" y="38"/>
                  </a:cubicBezTo>
                  <a:cubicBezTo>
                    <a:pt x="2" y="39"/>
                    <a:pt x="4" y="39"/>
                    <a:pt x="5" y="3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3"/>
                    <a:pt x="37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4" name="图片 13" descr="MTA二维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8586" y="4875059"/>
            <a:ext cx="1733471" cy="1714881"/>
          </a:xfrm>
          <a:prstGeom prst="rect">
            <a:avLst/>
          </a:prstGeom>
        </p:spPr>
      </p:pic>
      <p:sp>
        <p:nvSpPr>
          <p:cNvPr id="16" name="七角星 15"/>
          <p:cNvSpPr/>
          <p:nvPr/>
        </p:nvSpPr>
        <p:spPr>
          <a:xfrm rot="20244084">
            <a:off x="-25338" y="153715"/>
            <a:ext cx="2475207" cy="1216328"/>
          </a:xfrm>
          <a:prstGeom prst="star7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altLang="zh-CN" sz="1100" b="1" dirty="0" smtClean="0"/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1100" b="1" dirty="0" smtClean="0"/>
              <a:t>南开</a:t>
            </a:r>
            <a:r>
              <a:rPr lang="en-US" altLang="zh-CN" sz="1100" b="1" dirty="0"/>
              <a:t>MTA</a:t>
            </a:r>
            <a:r>
              <a:rPr lang="zh-CN" altLang="en-US" sz="1100" b="1" dirty="0"/>
              <a:t>备考</a:t>
            </a:r>
            <a:r>
              <a:rPr lang="en-US" altLang="zh-CN" sz="1100" b="1" dirty="0"/>
              <a:t>QQ</a:t>
            </a:r>
            <a:r>
              <a:rPr lang="zh-CN" altLang="en-US" sz="1100" b="1" dirty="0" smtClean="0"/>
              <a:t>群</a:t>
            </a:r>
            <a:endParaRPr lang="en-US" altLang="zh-CN" sz="11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/>
              <a:t>177188537</a:t>
            </a:r>
            <a:endParaRPr lang="zh-CN" alt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3946170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 flipH="1">
            <a:off x="868680" y="262255"/>
            <a:ext cx="3827780" cy="643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09334" y="1123834"/>
            <a:ext cx="4917014" cy="4808641"/>
            <a:chOff x="861172" y="1283764"/>
            <a:chExt cx="4391552" cy="4294762"/>
          </a:xfrm>
        </p:grpSpPr>
        <p:sp>
          <p:nvSpPr>
            <p:cNvPr id="10" name="íslíḋè"/>
            <p:cNvSpPr/>
            <p:nvPr/>
          </p:nvSpPr>
          <p:spPr>
            <a:xfrm rot="1909561">
              <a:off x="2902704" y="1936493"/>
              <a:ext cx="2078113" cy="2078113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 w="38100" cap="flat" cmpd="sng" algn="ctr">
              <a:solidFill>
                <a:srgbClr val="F5F5F5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ïŝḻíḍe"/>
            <p:cNvSpPr/>
            <p:nvPr/>
          </p:nvSpPr>
          <p:spPr>
            <a:xfrm rot="1984115">
              <a:off x="861172" y="3012474"/>
              <a:ext cx="1789791" cy="1757272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 w="38100" cap="flat" cmpd="sng" algn="ctr">
              <a:solidFill>
                <a:srgbClr val="F7F7F7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888085">
              <a:off x="1614708" y="1734505"/>
              <a:ext cx="1321232" cy="1321232"/>
            </a:xfrm>
            <a:prstGeom prst="rect">
              <a:avLst/>
            </a:prstGeom>
            <a:solidFill>
              <a:srgbClr val="C81332"/>
            </a:solidFill>
            <a:ln w="38100"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 rot="228080">
              <a:off x="2479825" y="1283764"/>
              <a:ext cx="1022326" cy="583816"/>
              <a:chOff x="1907553" y="2015699"/>
              <a:chExt cx="1105777" cy="631472"/>
            </a:xfrm>
          </p:grpSpPr>
          <p:sp>
            <p:nvSpPr>
              <p:cNvPr id="15" name="矩形 14"/>
              <p:cNvSpPr/>
              <p:nvPr/>
            </p:nvSpPr>
            <p:spPr>
              <a:xfrm rot="1761533">
                <a:off x="1911230" y="2015699"/>
                <a:ext cx="631472" cy="631472"/>
              </a:xfrm>
              <a:prstGeom prst="rect">
                <a:avLst/>
              </a:prstGeom>
              <a:solidFill>
                <a:srgbClr val="C71434">
                  <a:alpha val="82000"/>
                </a:srgbClr>
              </a:solidFill>
              <a:ln w="38100">
                <a:solidFill>
                  <a:srgbClr val="F1F1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07553" y="2180681"/>
                <a:ext cx="1105777" cy="32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2020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430459" y="3847506"/>
              <a:ext cx="822265" cy="738313"/>
              <a:chOff x="3177292" y="3918697"/>
              <a:chExt cx="822265" cy="738313"/>
            </a:xfrm>
          </p:grpSpPr>
          <p:sp>
            <p:nvSpPr>
              <p:cNvPr id="19" name="矩形 18"/>
              <p:cNvSpPr/>
              <p:nvPr/>
            </p:nvSpPr>
            <p:spPr>
              <a:xfrm rot="1938135">
                <a:off x="3201321" y="3918697"/>
                <a:ext cx="738313" cy="738313"/>
              </a:xfrm>
              <a:prstGeom prst="rect">
                <a:avLst/>
              </a:prstGeom>
              <a:solidFill>
                <a:srgbClr val="295387"/>
              </a:solidFill>
              <a:ln w="38100">
                <a:solidFill>
                  <a:srgbClr val="FBF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77292" y="4061715"/>
                <a:ext cx="822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001513" y="4941678"/>
              <a:ext cx="709262" cy="636848"/>
              <a:chOff x="3173504" y="3918697"/>
              <a:chExt cx="822265" cy="738313"/>
            </a:xfrm>
          </p:grpSpPr>
          <p:sp>
            <p:nvSpPr>
              <p:cNvPr id="23" name="矩形 22"/>
              <p:cNvSpPr/>
              <p:nvPr/>
            </p:nvSpPr>
            <p:spPr>
              <a:xfrm rot="1938135">
                <a:off x="3201321" y="3918697"/>
                <a:ext cx="738313" cy="738313"/>
              </a:xfrm>
              <a:prstGeom prst="rect">
                <a:avLst/>
              </a:prstGeom>
              <a:solidFill>
                <a:srgbClr val="295387"/>
              </a:solidFill>
              <a:ln w="38100">
                <a:solidFill>
                  <a:srgbClr val="FBF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173504" y="4084687"/>
                <a:ext cx="822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</a:t>
                </a: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6240015" y="2371830"/>
            <a:ext cx="497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010A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</a:t>
            </a:r>
            <a:r>
              <a:rPr lang="zh-CN" altLang="en-US" sz="6000" b="1" dirty="0" smtClean="0">
                <a:solidFill>
                  <a:srgbClr val="010A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聆 听</a:t>
            </a:r>
            <a:endParaRPr lang="zh-CN" altLang="en-US" sz="6000" b="1" dirty="0">
              <a:solidFill>
                <a:srgbClr val="010A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349856" y="3746285"/>
            <a:ext cx="4533118" cy="0"/>
          </a:xfrm>
          <a:prstGeom prst="line">
            <a:avLst/>
          </a:prstGeom>
          <a:ln w="19050">
            <a:solidFill>
              <a:srgbClr val="295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 rot="1948084">
            <a:off x="2509038" y="4023729"/>
            <a:ext cx="1479321" cy="1479321"/>
          </a:xfrm>
          <a:prstGeom prst="rect">
            <a:avLst/>
          </a:prstGeom>
          <a:solidFill>
            <a:srgbClr val="C81332">
              <a:alpha val="84000"/>
            </a:srgbClr>
          </a:solidFill>
          <a:ln w="381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直角三角形 46"/>
          <p:cNvSpPr/>
          <p:nvPr/>
        </p:nvSpPr>
        <p:spPr>
          <a:xfrm rot="1680000">
            <a:off x="3064510" y="148780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直角三角形 47"/>
          <p:cNvSpPr/>
          <p:nvPr/>
        </p:nvSpPr>
        <p:spPr>
          <a:xfrm rot="19320000">
            <a:off x="1778000" y="528320"/>
            <a:ext cx="536575" cy="64579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680000">
            <a:off x="952500" y="32194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680000">
            <a:off x="4244340" y="486981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直角三角形 51"/>
          <p:cNvSpPr/>
          <p:nvPr/>
        </p:nvSpPr>
        <p:spPr>
          <a:xfrm rot="9180000">
            <a:off x="4861560" y="5550535"/>
            <a:ext cx="367665" cy="44958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3" descr="C:\Users\lenovo\Desktop\南开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700">
            <a:off x="1426830" y="1624539"/>
            <a:ext cx="1569667" cy="1487914"/>
          </a:xfrm>
          <a:prstGeom prst="rect">
            <a:avLst/>
          </a:prstGeom>
          <a:noFill/>
        </p:spPr>
      </p:pic>
      <p:pic>
        <p:nvPicPr>
          <p:cNvPr id="1026" name="Picture 2" descr="C:\Users\lenovo\Desktop\2019MTA招生说明会\MTA笔记本设计\南开大学MTA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267">
            <a:off x="2509529" y="4015221"/>
            <a:ext cx="1480496" cy="1480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司介绍工作计划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596</Words>
  <Application>Microsoft Office PowerPoint</Application>
  <PresentationFormat>自定义</PresentationFormat>
  <Paragraphs>102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公司介绍工作计划通用ppt模板</dc:title>
  <dc:creator>user</dc:creator>
  <cp:lastModifiedBy>lenovo</cp:lastModifiedBy>
  <cp:revision>125</cp:revision>
  <dcterms:created xsi:type="dcterms:W3CDTF">2018-03-01T04:23:00Z</dcterms:created>
  <dcterms:modified xsi:type="dcterms:W3CDTF">2019-06-26T07:57:48Z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